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716" r:id="rId2"/>
    <p:sldId id="4071" r:id="rId3"/>
    <p:sldId id="3840" r:id="rId4"/>
    <p:sldId id="4050" r:id="rId5"/>
    <p:sldId id="3958" r:id="rId6"/>
    <p:sldId id="3805" r:id="rId7"/>
    <p:sldId id="3812" r:id="rId8"/>
    <p:sldId id="275" r:id="rId9"/>
    <p:sldId id="3904" r:id="rId10"/>
    <p:sldId id="3893" r:id="rId11"/>
    <p:sldId id="3905" r:id="rId12"/>
    <p:sldId id="4099" r:id="rId13"/>
    <p:sldId id="4079" r:id="rId14"/>
    <p:sldId id="4100" r:id="rId15"/>
    <p:sldId id="3983" r:id="rId16"/>
    <p:sldId id="341" r:id="rId17"/>
    <p:sldId id="4122" r:id="rId18"/>
    <p:sldId id="3857" r:id="rId19"/>
    <p:sldId id="757" r:id="rId20"/>
    <p:sldId id="3861" r:id="rId21"/>
    <p:sldId id="3994" r:id="rId22"/>
    <p:sldId id="3735" r:id="rId23"/>
    <p:sldId id="3736" r:id="rId24"/>
    <p:sldId id="3733" r:id="rId25"/>
    <p:sldId id="4108" r:id="rId26"/>
    <p:sldId id="3654" r:id="rId27"/>
    <p:sldId id="3856" r:id="rId28"/>
    <p:sldId id="3945" r:id="rId29"/>
    <p:sldId id="3972" r:id="rId30"/>
    <p:sldId id="3820" r:id="rId31"/>
    <p:sldId id="3737" r:id="rId32"/>
    <p:sldId id="3668" r:id="rId33"/>
    <p:sldId id="3656" r:id="rId34"/>
    <p:sldId id="3734" r:id="rId35"/>
    <p:sldId id="3705" r:id="rId36"/>
    <p:sldId id="3669" r:id="rId37"/>
    <p:sldId id="3683" r:id="rId38"/>
    <p:sldId id="3653" r:id="rId39"/>
    <p:sldId id="3739" r:id="rId40"/>
    <p:sldId id="257" r:id="rId41"/>
    <p:sldId id="4078" r:id="rId42"/>
    <p:sldId id="4120" r:id="rId43"/>
    <p:sldId id="4027" r:id="rId44"/>
    <p:sldId id="768" r:id="rId45"/>
    <p:sldId id="3922" r:id="rId46"/>
    <p:sldId id="4121" r:id="rId47"/>
    <p:sldId id="663" r:id="rId48"/>
    <p:sldId id="3921" r:id="rId49"/>
    <p:sldId id="3915" r:id="rId50"/>
    <p:sldId id="4004" r:id="rId51"/>
    <p:sldId id="4092" r:id="rId52"/>
    <p:sldId id="4083" r:id="rId53"/>
    <p:sldId id="3720" r:id="rId54"/>
    <p:sldId id="4124" r:id="rId55"/>
    <p:sldId id="3813" r:id="rId56"/>
    <p:sldId id="3814" r:id="rId57"/>
    <p:sldId id="3815" r:id="rId58"/>
    <p:sldId id="394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E7143-F1DA-484F-96F2-247290CFAB02}" v="40" dt="2024-12-02T11:01:45.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3" autoAdjust="0"/>
    <p:restoredTop sz="94660"/>
  </p:normalViewPr>
  <p:slideViewPr>
    <p:cSldViewPr snapToGrid="0">
      <p:cViewPr varScale="1">
        <p:scale>
          <a:sx n="59" d="100"/>
          <a:sy n="59" d="100"/>
        </p:scale>
        <p:origin x="8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Cox" userId="992776ac494bb890" providerId="LiveId" clId="{F04E7143-F1DA-484F-96F2-247290CFAB02}"/>
    <pc:docChg chg="custSel addSld delSld modSld sldOrd">
      <pc:chgData name="Robert Cox" userId="992776ac494bb890" providerId="LiveId" clId="{F04E7143-F1DA-484F-96F2-247290CFAB02}" dt="2024-12-02T18:07:36.195" v="630" actId="2696"/>
      <pc:docMkLst>
        <pc:docMk/>
      </pc:docMkLst>
      <pc:sldChg chg="del">
        <pc:chgData name="Robert Cox" userId="992776ac494bb890" providerId="LiveId" clId="{F04E7143-F1DA-484F-96F2-247290CFAB02}" dt="2024-11-27T12:03:44.738" v="60" actId="2696"/>
        <pc:sldMkLst>
          <pc:docMk/>
          <pc:sldMk cId="3542968216" sldId="256"/>
        </pc:sldMkLst>
      </pc:sldChg>
      <pc:sldChg chg="del">
        <pc:chgData name="Robert Cox" userId="992776ac494bb890" providerId="LiveId" clId="{F04E7143-F1DA-484F-96F2-247290CFAB02}" dt="2024-12-02T18:07:16.435" v="625" actId="2696"/>
        <pc:sldMkLst>
          <pc:docMk/>
          <pc:sldMk cId="704551054" sldId="268"/>
        </pc:sldMkLst>
      </pc:sldChg>
      <pc:sldChg chg="modSp del mod">
        <pc:chgData name="Robert Cox" userId="992776ac494bb890" providerId="LiveId" clId="{F04E7143-F1DA-484F-96F2-247290CFAB02}" dt="2024-12-02T18:07:12.470" v="624" actId="2696"/>
        <pc:sldMkLst>
          <pc:docMk/>
          <pc:sldMk cId="396521748" sldId="299"/>
        </pc:sldMkLst>
        <pc:spChg chg="mod">
          <ac:chgData name="Robert Cox" userId="992776ac494bb890" providerId="LiveId" clId="{F04E7143-F1DA-484F-96F2-247290CFAB02}" dt="2024-12-02T10:59:53.465" v="619" actId="1076"/>
          <ac:spMkLst>
            <pc:docMk/>
            <pc:sldMk cId="396521748" sldId="299"/>
            <ac:spMk id="6" creationId="{00000000-0000-0000-0000-000000000000}"/>
          </ac:spMkLst>
        </pc:spChg>
      </pc:sldChg>
      <pc:sldChg chg="del">
        <pc:chgData name="Robert Cox" userId="992776ac494bb890" providerId="LiveId" clId="{F04E7143-F1DA-484F-96F2-247290CFAB02}" dt="2024-12-02T18:07:20.383" v="626" actId="2696"/>
        <pc:sldMkLst>
          <pc:docMk/>
          <pc:sldMk cId="869636066" sldId="300"/>
        </pc:sldMkLst>
      </pc:sldChg>
      <pc:sldChg chg="del">
        <pc:chgData name="Robert Cox" userId="992776ac494bb890" providerId="LiveId" clId="{F04E7143-F1DA-484F-96F2-247290CFAB02}" dt="2024-12-02T18:07:24.379" v="627" actId="2696"/>
        <pc:sldMkLst>
          <pc:docMk/>
          <pc:sldMk cId="3468451159" sldId="301"/>
        </pc:sldMkLst>
      </pc:sldChg>
      <pc:sldChg chg="add del">
        <pc:chgData name="Robert Cox" userId="992776ac494bb890" providerId="LiveId" clId="{F04E7143-F1DA-484F-96F2-247290CFAB02}" dt="2024-12-02T18:07:08.541" v="623" actId="2696"/>
        <pc:sldMkLst>
          <pc:docMk/>
          <pc:sldMk cId="2316008754" sldId="635"/>
        </pc:sldMkLst>
      </pc:sldChg>
      <pc:sldChg chg="add">
        <pc:chgData name="Robert Cox" userId="992776ac494bb890" providerId="LiveId" clId="{F04E7143-F1DA-484F-96F2-247290CFAB02}" dt="2024-12-02T10:39:38.314" v="216"/>
        <pc:sldMkLst>
          <pc:docMk/>
          <pc:sldMk cId="3153626863" sldId="663"/>
        </pc:sldMkLst>
      </pc:sldChg>
      <pc:sldChg chg="add del">
        <pc:chgData name="Robert Cox" userId="992776ac494bb890" providerId="LiveId" clId="{F04E7143-F1DA-484F-96F2-247290CFAB02}" dt="2024-12-02T10:45:51.049" v="401" actId="2696"/>
        <pc:sldMkLst>
          <pc:docMk/>
          <pc:sldMk cId="614927132" sldId="668"/>
        </pc:sldMkLst>
      </pc:sldChg>
      <pc:sldChg chg="add del">
        <pc:chgData name="Robert Cox" userId="992776ac494bb890" providerId="LiveId" clId="{F04E7143-F1DA-484F-96F2-247290CFAB02}" dt="2024-12-02T10:40:43.860" v="221"/>
        <pc:sldMkLst>
          <pc:docMk/>
          <pc:sldMk cId="2119501535" sldId="673"/>
        </pc:sldMkLst>
      </pc:sldChg>
      <pc:sldChg chg="modSp add mod ord">
        <pc:chgData name="Robert Cox" userId="992776ac494bb890" providerId="LiveId" clId="{F04E7143-F1DA-484F-96F2-247290CFAB02}" dt="2024-11-30T09:40:04.384" v="109" actId="207"/>
        <pc:sldMkLst>
          <pc:docMk/>
          <pc:sldMk cId="1490421790" sldId="716"/>
        </pc:sldMkLst>
        <pc:spChg chg="mod">
          <ac:chgData name="Robert Cox" userId="992776ac494bb890" providerId="LiveId" clId="{F04E7143-F1DA-484F-96F2-247290CFAB02}" dt="2024-11-27T12:03:38.395" v="59" actId="20577"/>
          <ac:spMkLst>
            <pc:docMk/>
            <pc:sldMk cId="1490421790" sldId="716"/>
            <ac:spMk id="2" creationId="{AB7CD41E-EBEB-483D-8637-F30D4F284E4E}"/>
          </ac:spMkLst>
        </pc:spChg>
        <pc:spChg chg="mod">
          <ac:chgData name="Robert Cox" userId="992776ac494bb890" providerId="LiveId" clId="{F04E7143-F1DA-484F-96F2-247290CFAB02}" dt="2024-11-30T09:40:04.384" v="109" actId="207"/>
          <ac:spMkLst>
            <pc:docMk/>
            <pc:sldMk cId="1490421790" sldId="716"/>
            <ac:spMk id="3" creationId="{7EA4A56C-B68D-4BB0-A45A-7B75FD02B98F}"/>
          </ac:spMkLst>
        </pc:spChg>
      </pc:sldChg>
      <pc:sldChg chg="del">
        <pc:chgData name="Robert Cox" userId="992776ac494bb890" providerId="LiveId" clId="{F04E7143-F1DA-484F-96F2-247290CFAB02}" dt="2024-12-02T10:24:46.985" v="147" actId="2696"/>
        <pc:sldMkLst>
          <pc:docMk/>
          <pc:sldMk cId="3784462583" sldId="746"/>
        </pc:sldMkLst>
      </pc:sldChg>
      <pc:sldChg chg="del">
        <pc:chgData name="Robert Cox" userId="992776ac494bb890" providerId="LiveId" clId="{F04E7143-F1DA-484F-96F2-247290CFAB02}" dt="2024-12-02T10:24:50.782" v="148" actId="2696"/>
        <pc:sldMkLst>
          <pc:docMk/>
          <pc:sldMk cId="227934709" sldId="748"/>
        </pc:sldMkLst>
      </pc:sldChg>
      <pc:sldChg chg="modSp add mod">
        <pc:chgData name="Robert Cox" userId="992776ac494bb890" providerId="LiveId" clId="{F04E7143-F1DA-484F-96F2-247290CFAB02}" dt="2024-11-30T09:26:59.808" v="66" actId="14100"/>
        <pc:sldMkLst>
          <pc:docMk/>
          <pc:sldMk cId="1382794779" sldId="757"/>
        </pc:sldMkLst>
        <pc:spChg chg="mod">
          <ac:chgData name="Robert Cox" userId="992776ac494bb890" providerId="LiveId" clId="{F04E7143-F1DA-484F-96F2-247290CFAB02}" dt="2024-11-30T09:26:59.808" v="66" actId="14100"/>
          <ac:spMkLst>
            <pc:docMk/>
            <pc:sldMk cId="1382794779" sldId="757"/>
            <ac:spMk id="3" creationId="{2365E6A1-E8F9-4CD7-8029-2D48DBB0052B}"/>
          </ac:spMkLst>
        </pc:spChg>
      </pc:sldChg>
      <pc:sldChg chg="add del">
        <pc:chgData name="Robert Cox" userId="992776ac494bb890" providerId="LiveId" clId="{F04E7143-F1DA-484F-96F2-247290CFAB02}" dt="2024-12-02T10:40:29.297" v="219"/>
        <pc:sldMkLst>
          <pc:docMk/>
          <pc:sldMk cId="1235473241" sldId="766"/>
        </pc:sldMkLst>
      </pc:sldChg>
      <pc:sldChg chg="modSp add mod">
        <pc:chgData name="Robert Cox" userId="992776ac494bb890" providerId="LiveId" clId="{F04E7143-F1DA-484F-96F2-247290CFAB02}" dt="2024-12-02T10:58:52.742" v="615" actId="14100"/>
        <pc:sldMkLst>
          <pc:docMk/>
          <pc:sldMk cId="399486032" sldId="768"/>
        </pc:sldMkLst>
        <pc:spChg chg="mod">
          <ac:chgData name="Robert Cox" userId="992776ac494bb890" providerId="LiveId" clId="{F04E7143-F1DA-484F-96F2-247290CFAB02}" dt="2024-12-02T10:39:12.517" v="214" actId="27636"/>
          <ac:spMkLst>
            <pc:docMk/>
            <pc:sldMk cId="399486032" sldId="768"/>
            <ac:spMk id="3" creationId="{1581D834-3E14-4D14-8420-48E004B4070D}"/>
          </ac:spMkLst>
        </pc:spChg>
        <pc:spChg chg="mod">
          <ac:chgData name="Robert Cox" userId="992776ac494bb890" providerId="LiveId" clId="{F04E7143-F1DA-484F-96F2-247290CFAB02}" dt="2024-12-02T10:58:52.742" v="615" actId="14100"/>
          <ac:spMkLst>
            <pc:docMk/>
            <pc:sldMk cId="399486032" sldId="768"/>
            <ac:spMk id="4" creationId="{53AA1DE3-B24D-4CCA-8A25-E4BA6CB9BD09}"/>
          </ac:spMkLst>
        </pc:spChg>
      </pc:sldChg>
      <pc:sldChg chg="del">
        <pc:chgData name="Robert Cox" userId="992776ac494bb890" providerId="LiveId" clId="{F04E7143-F1DA-484F-96F2-247290CFAB02}" dt="2024-11-30T09:41:20.134" v="112" actId="2696"/>
        <pc:sldMkLst>
          <pc:docMk/>
          <pc:sldMk cId="3927637993" sldId="3818"/>
        </pc:sldMkLst>
      </pc:sldChg>
      <pc:sldChg chg="ord">
        <pc:chgData name="Robert Cox" userId="992776ac494bb890" providerId="LiveId" clId="{F04E7143-F1DA-484F-96F2-247290CFAB02}" dt="2024-12-02T10:56:29.241" v="572"/>
        <pc:sldMkLst>
          <pc:docMk/>
          <pc:sldMk cId="1123436039" sldId="3856"/>
        </pc:sldMkLst>
      </pc:sldChg>
      <pc:sldChg chg="ord">
        <pc:chgData name="Robert Cox" userId="992776ac494bb890" providerId="LiveId" clId="{F04E7143-F1DA-484F-96F2-247290CFAB02}" dt="2024-12-02T10:47:55.438" v="403"/>
        <pc:sldMkLst>
          <pc:docMk/>
          <pc:sldMk cId="2312337369" sldId="3857"/>
        </pc:sldMkLst>
      </pc:sldChg>
      <pc:sldChg chg="addSp delSp modSp add mod">
        <pc:chgData name="Robert Cox" userId="992776ac494bb890" providerId="LiveId" clId="{F04E7143-F1DA-484F-96F2-247290CFAB02}" dt="2024-11-30T09:27:53.564" v="73" actId="1076"/>
        <pc:sldMkLst>
          <pc:docMk/>
          <pc:sldMk cId="3165156845" sldId="3861"/>
        </pc:sldMkLst>
        <pc:spChg chg="mod">
          <ac:chgData name="Robert Cox" userId="992776ac494bb890" providerId="LiveId" clId="{F04E7143-F1DA-484F-96F2-247290CFAB02}" dt="2024-11-30T09:27:32.629" v="69" actId="27636"/>
          <ac:spMkLst>
            <pc:docMk/>
            <pc:sldMk cId="3165156845" sldId="3861"/>
            <ac:spMk id="3" creationId="{5146C94F-9380-249A-FBE4-8AC307FE41F1}"/>
          </ac:spMkLst>
        </pc:spChg>
        <pc:spChg chg="del mod">
          <ac:chgData name="Robert Cox" userId="992776ac494bb890" providerId="LiveId" clId="{F04E7143-F1DA-484F-96F2-247290CFAB02}" dt="2024-11-30T09:27:45.108" v="71"/>
          <ac:spMkLst>
            <pc:docMk/>
            <pc:sldMk cId="3165156845" sldId="3861"/>
            <ac:spMk id="4" creationId="{2D5FB30B-DBE2-988B-72D3-46C132DEEBD9}"/>
          </ac:spMkLst>
        </pc:spChg>
        <pc:picChg chg="add mod">
          <ac:chgData name="Robert Cox" userId="992776ac494bb890" providerId="LiveId" clId="{F04E7143-F1DA-484F-96F2-247290CFAB02}" dt="2024-11-30T09:27:53.564" v="73" actId="1076"/>
          <ac:picMkLst>
            <pc:docMk/>
            <pc:sldMk cId="3165156845" sldId="3861"/>
            <ac:picMk id="5" creationId="{3DD64887-D49F-44DE-0494-AC4A040D0EDD}"/>
          </ac:picMkLst>
        </pc:picChg>
      </pc:sldChg>
      <pc:sldChg chg="add">
        <pc:chgData name="Robert Cox" userId="992776ac494bb890" providerId="LiveId" clId="{F04E7143-F1DA-484F-96F2-247290CFAB02}" dt="2024-11-30T09:42:47.008" v="119"/>
        <pc:sldMkLst>
          <pc:docMk/>
          <pc:sldMk cId="1278466244" sldId="3915"/>
        </pc:sldMkLst>
      </pc:sldChg>
      <pc:sldChg chg="add del">
        <pc:chgData name="Robert Cox" userId="992776ac494bb890" providerId="LiveId" clId="{F04E7143-F1DA-484F-96F2-247290CFAB02}" dt="2024-12-02T18:07:36.195" v="630" actId="2696"/>
        <pc:sldMkLst>
          <pc:docMk/>
          <pc:sldMk cId="2047153099" sldId="3918"/>
        </pc:sldMkLst>
      </pc:sldChg>
      <pc:sldChg chg="add del">
        <pc:chgData name="Robert Cox" userId="992776ac494bb890" providerId="LiveId" clId="{F04E7143-F1DA-484F-96F2-247290CFAB02}" dt="2024-12-02T18:07:32.524" v="629" actId="2696"/>
        <pc:sldMkLst>
          <pc:docMk/>
          <pc:sldMk cId="4096238841" sldId="3919"/>
        </pc:sldMkLst>
      </pc:sldChg>
      <pc:sldChg chg="add del">
        <pc:chgData name="Robert Cox" userId="992776ac494bb890" providerId="LiveId" clId="{F04E7143-F1DA-484F-96F2-247290CFAB02}" dt="2024-12-02T18:07:28.470" v="628" actId="2696"/>
        <pc:sldMkLst>
          <pc:docMk/>
          <pc:sldMk cId="4270665473" sldId="3920"/>
        </pc:sldMkLst>
      </pc:sldChg>
      <pc:sldChg chg="add del">
        <pc:chgData name="Robert Cox" userId="992776ac494bb890" providerId="LiveId" clId="{F04E7143-F1DA-484F-96F2-247290CFAB02}" dt="2024-11-30T09:42:40.579" v="117" actId="2696"/>
        <pc:sldMkLst>
          <pc:docMk/>
          <pc:sldMk cId="970039287" sldId="3921"/>
        </pc:sldMkLst>
      </pc:sldChg>
      <pc:sldChg chg="modSp add mod">
        <pc:chgData name="Robert Cox" userId="992776ac494bb890" providerId="LiveId" clId="{F04E7143-F1DA-484F-96F2-247290CFAB02}" dt="2024-12-02T10:45:06.367" v="400" actId="14100"/>
        <pc:sldMkLst>
          <pc:docMk/>
          <pc:sldMk cId="1672125308" sldId="3921"/>
        </pc:sldMkLst>
        <pc:spChg chg="mod">
          <ac:chgData name="Robert Cox" userId="992776ac494bb890" providerId="LiveId" clId="{F04E7143-F1DA-484F-96F2-247290CFAB02}" dt="2024-12-02T10:45:06.367" v="400" actId="14100"/>
          <ac:spMkLst>
            <pc:docMk/>
            <pc:sldMk cId="1672125308" sldId="3921"/>
            <ac:spMk id="2" creationId="{409D0C16-1672-1AF6-73EC-35E0C1FF69AE}"/>
          </ac:spMkLst>
        </pc:spChg>
        <pc:spChg chg="mod">
          <ac:chgData name="Robert Cox" userId="992776ac494bb890" providerId="LiveId" clId="{F04E7143-F1DA-484F-96F2-247290CFAB02}" dt="2024-12-02T10:44:34.620" v="379" actId="20577"/>
          <ac:spMkLst>
            <pc:docMk/>
            <pc:sldMk cId="1672125308" sldId="3921"/>
            <ac:spMk id="3" creationId="{11EE4199-4D43-9765-FBC8-B1D61EF7B255}"/>
          </ac:spMkLst>
        </pc:spChg>
      </pc:sldChg>
      <pc:sldChg chg="add ord">
        <pc:chgData name="Robert Cox" userId="992776ac494bb890" providerId="LiveId" clId="{F04E7143-F1DA-484F-96F2-247290CFAB02}" dt="2024-12-02T10:59:25.403" v="617"/>
        <pc:sldMkLst>
          <pc:docMk/>
          <pc:sldMk cId="3837167854" sldId="3922"/>
        </pc:sldMkLst>
      </pc:sldChg>
      <pc:sldChg chg="add">
        <pc:chgData name="Robert Cox" userId="992776ac494bb890" providerId="LiveId" clId="{F04E7143-F1DA-484F-96F2-247290CFAB02}" dt="2024-11-30T09:30:45.379" v="78"/>
        <pc:sldMkLst>
          <pc:docMk/>
          <pc:sldMk cId="1546739096" sldId="3941"/>
        </pc:sldMkLst>
      </pc:sldChg>
      <pc:sldChg chg="modSp mod">
        <pc:chgData name="Robert Cox" userId="992776ac494bb890" providerId="LiveId" clId="{F04E7143-F1DA-484F-96F2-247290CFAB02}" dt="2024-12-02T10:56:34.006" v="573" actId="14100"/>
        <pc:sldMkLst>
          <pc:docMk/>
          <pc:sldMk cId="2154137938" sldId="3945"/>
        </pc:sldMkLst>
        <pc:spChg chg="mod">
          <ac:chgData name="Robert Cox" userId="992776ac494bb890" providerId="LiveId" clId="{F04E7143-F1DA-484F-96F2-247290CFAB02}" dt="2024-12-02T10:56:34.006" v="573" actId="14100"/>
          <ac:spMkLst>
            <pc:docMk/>
            <pc:sldMk cId="2154137938" sldId="3945"/>
            <ac:spMk id="4" creationId="{4CF233D0-57AE-BAD0-A33D-9F9B87819E10}"/>
          </ac:spMkLst>
        </pc:spChg>
      </pc:sldChg>
      <pc:sldChg chg="add">
        <pc:chgData name="Robert Cox" userId="992776ac494bb890" providerId="LiveId" clId="{F04E7143-F1DA-484F-96F2-247290CFAB02}" dt="2024-11-30T09:31:54.436" v="79"/>
        <pc:sldMkLst>
          <pc:docMk/>
          <pc:sldMk cId="1899335991" sldId="3994"/>
        </pc:sldMkLst>
      </pc:sldChg>
      <pc:sldChg chg="add">
        <pc:chgData name="Robert Cox" userId="992776ac494bb890" providerId="LiveId" clId="{F04E7143-F1DA-484F-96F2-247290CFAB02}" dt="2024-11-30T09:30:23.267" v="76"/>
        <pc:sldMkLst>
          <pc:docMk/>
          <pc:sldMk cId="387472037" sldId="4004"/>
        </pc:sldMkLst>
      </pc:sldChg>
      <pc:sldChg chg="add">
        <pc:chgData name="Robert Cox" userId="992776ac494bb890" providerId="LiveId" clId="{F04E7143-F1DA-484F-96F2-247290CFAB02}" dt="2024-11-30T09:29:37.998" v="75"/>
        <pc:sldMkLst>
          <pc:docMk/>
          <pc:sldMk cId="3204671634" sldId="4027"/>
        </pc:sldMkLst>
      </pc:sldChg>
      <pc:sldChg chg="del">
        <pc:chgData name="Robert Cox" userId="992776ac494bb890" providerId="LiveId" clId="{F04E7143-F1DA-484F-96F2-247290CFAB02}" dt="2024-12-02T10:24:43.493" v="146" actId="2696"/>
        <pc:sldMkLst>
          <pc:docMk/>
          <pc:sldMk cId="556079198" sldId="4059"/>
        </pc:sldMkLst>
      </pc:sldChg>
      <pc:sldChg chg="add del">
        <pc:chgData name="Robert Cox" userId="992776ac494bb890" providerId="LiveId" clId="{F04E7143-F1DA-484F-96F2-247290CFAB02}" dt="2024-12-02T11:01:50.410" v="621" actId="2696"/>
        <pc:sldMkLst>
          <pc:docMk/>
          <pc:sldMk cId="3100491325" sldId="4072"/>
        </pc:sldMkLst>
      </pc:sldChg>
      <pc:sldChg chg="addSp delSp modSp mod modClrScheme chgLayout">
        <pc:chgData name="Robert Cox" userId="992776ac494bb890" providerId="LiveId" clId="{F04E7143-F1DA-484F-96F2-247290CFAB02}" dt="2024-12-02T10:28:10.924" v="174" actId="20577"/>
        <pc:sldMkLst>
          <pc:docMk/>
          <pc:sldMk cId="840832780" sldId="4078"/>
        </pc:sldMkLst>
        <pc:spChg chg="mod ord">
          <ac:chgData name="Robert Cox" userId="992776ac494bb890" providerId="LiveId" clId="{F04E7143-F1DA-484F-96F2-247290CFAB02}" dt="2024-12-02T10:28:10.924" v="174" actId="20577"/>
          <ac:spMkLst>
            <pc:docMk/>
            <pc:sldMk cId="840832780" sldId="4078"/>
            <ac:spMk id="2" creationId="{C9E2D147-609F-6C40-BE2B-04108CA45743}"/>
          </ac:spMkLst>
        </pc:spChg>
        <pc:spChg chg="add mod ord">
          <ac:chgData name="Robert Cox" userId="992776ac494bb890" providerId="LiveId" clId="{F04E7143-F1DA-484F-96F2-247290CFAB02}" dt="2024-12-02T10:27:54.726" v="157" actId="27636"/>
          <ac:spMkLst>
            <pc:docMk/>
            <pc:sldMk cId="840832780" sldId="4078"/>
            <ac:spMk id="6" creationId="{6EE1FA3A-685D-FEBE-D0F1-F86AB7FD58AB}"/>
          </ac:spMkLst>
        </pc:spChg>
        <pc:spChg chg="add mod ord">
          <ac:chgData name="Robert Cox" userId="992776ac494bb890" providerId="LiveId" clId="{F04E7143-F1DA-484F-96F2-247290CFAB02}" dt="2024-12-02T10:27:54.726" v="156" actId="27636"/>
          <ac:spMkLst>
            <pc:docMk/>
            <pc:sldMk cId="840832780" sldId="4078"/>
            <ac:spMk id="7" creationId="{A9062670-86B4-489E-904A-355C52B6110E}"/>
          </ac:spMkLst>
        </pc:spChg>
        <pc:picChg chg="del">
          <ac:chgData name="Robert Cox" userId="992776ac494bb890" providerId="LiveId" clId="{F04E7143-F1DA-484F-96F2-247290CFAB02}" dt="2024-12-02T10:25:46.694" v="149" actId="478"/>
          <ac:picMkLst>
            <pc:docMk/>
            <pc:sldMk cId="840832780" sldId="4078"/>
            <ac:picMk id="5" creationId="{C3733BE4-FD62-7C5A-D500-4D714601E0B8}"/>
          </ac:picMkLst>
        </pc:picChg>
      </pc:sldChg>
      <pc:sldChg chg="add">
        <pc:chgData name="Robert Cox" userId="992776ac494bb890" providerId="LiveId" clId="{F04E7143-F1DA-484F-96F2-247290CFAB02}" dt="2024-11-30T09:28:48.266" v="74"/>
        <pc:sldMkLst>
          <pc:docMk/>
          <pc:sldMk cId="695411129" sldId="4083"/>
        </pc:sldMkLst>
      </pc:sldChg>
      <pc:sldChg chg="add">
        <pc:chgData name="Robert Cox" userId="992776ac494bb890" providerId="LiveId" clId="{F04E7143-F1DA-484F-96F2-247290CFAB02}" dt="2024-12-02T11:01:45.115" v="620"/>
        <pc:sldMkLst>
          <pc:docMk/>
          <pc:sldMk cId="3732482158" sldId="4092"/>
        </pc:sldMkLst>
      </pc:sldChg>
      <pc:sldChg chg="ord">
        <pc:chgData name="Robert Cox" userId="992776ac494bb890" providerId="LiveId" clId="{F04E7143-F1DA-484F-96F2-247290CFAB02}" dt="2024-11-30T09:41:06.492" v="111"/>
        <pc:sldMkLst>
          <pc:docMk/>
          <pc:sldMk cId="919820738" sldId="4108"/>
        </pc:sldMkLst>
      </pc:sldChg>
      <pc:sldChg chg="del">
        <pc:chgData name="Robert Cox" userId="992776ac494bb890" providerId="LiveId" clId="{F04E7143-F1DA-484F-96F2-247290CFAB02}" dt="2024-11-30T09:25:41.333" v="61" actId="2696"/>
        <pc:sldMkLst>
          <pc:docMk/>
          <pc:sldMk cId="2269990691" sldId="4109"/>
        </pc:sldMkLst>
      </pc:sldChg>
      <pc:sldChg chg="addSp modSp del mod modAnim">
        <pc:chgData name="Robert Cox" userId="992776ac494bb890" providerId="LiveId" clId="{F04E7143-F1DA-484F-96F2-247290CFAB02}" dt="2024-12-02T18:06:40.733" v="622" actId="2696"/>
        <pc:sldMkLst>
          <pc:docMk/>
          <pc:sldMk cId="1730911368" sldId="4119"/>
        </pc:sldMkLst>
        <pc:spChg chg="mod">
          <ac:chgData name="Robert Cox" userId="992776ac494bb890" providerId="LiveId" clId="{F04E7143-F1DA-484F-96F2-247290CFAB02}" dt="2024-12-02T10:22:27.251" v="142" actId="114"/>
          <ac:spMkLst>
            <pc:docMk/>
            <pc:sldMk cId="1730911368" sldId="4119"/>
            <ac:spMk id="2" creationId="{BADA851E-E222-B7EA-447A-96CD2D44E665}"/>
          </ac:spMkLst>
        </pc:spChg>
        <pc:spChg chg="mod">
          <ac:chgData name="Robert Cox" userId="992776ac494bb890" providerId="LiveId" clId="{F04E7143-F1DA-484F-96F2-247290CFAB02}" dt="2024-12-02T10:22:36.685" v="143" actId="1076"/>
          <ac:spMkLst>
            <pc:docMk/>
            <pc:sldMk cId="1730911368" sldId="4119"/>
            <ac:spMk id="3" creationId="{377CC103-B2E1-4EFF-46D3-448D948F29A3}"/>
          </ac:spMkLst>
        </pc:spChg>
        <pc:picChg chg="add mod">
          <ac:chgData name="Robert Cox" userId="992776ac494bb890" providerId="LiveId" clId="{F04E7143-F1DA-484F-96F2-247290CFAB02}" dt="2024-12-02T10:23:01.698" v="145" actId="1076"/>
          <ac:picMkLst>
            <pc:docMk/>
            <pc:sldMk cId="1730911368" sldId="4119"/>
            <ac:picMk id="4" creationId="{7C1273D0-EAAA-B117-C737-8FCEC1CB7FA3}"/>
          </ac:picMkLst>
        </pc:picChg>
      </pc:sldChg>
      <pc:sldChg chg="add del">
        <pc:chgData name="Robert Cox" userId="992776ac494bb890" providerId="LiveId" clId="{F04E7143-F1DA-484F-96F2-247290CFAB02}" dt="2024-11-30T09:26:05.933" v="63"/>
        <pc:sldMkLst>
          <pc:docMk/>
          <pc:sldMk cId="1269783167" sldId="4120"/>
        </pc:sldMkLst>
      </pc:sldChg>
      <pc:sldChg chg="addSp delSp modSp new mod">
        <pc:chgData name="Robert Cox" userId="992776ac494bb890" providerId="LiveId" clId="{F04E7143-F1DA-484F-96F2-247290CFAB02}" dt="2024-12-02T10:32:32.622" v="212" actId="1076"/>
        <pc:sldMkLst>
          <pc:docMk/>
          <pc:sldMk cId="2498545478" sldId="4120"/>
        </pc:sldMkLst>
        <pc:spChg chg="del">
          <ac:chgData name="Robert Cox" userId="992776ac494bb890" providerId="LiveId" clId="{F04E7143-F1DA-484F-96F2-247290CFAB02}" dt="2024-12-02T10:29:21.616" v="176"/>
          <ac:spMkLst>
            <pc:docMk/>
            <pc:sldMk cId="2498545478" sldId="4120"/>
            <ac:spMk id="3" creationId="{8239982F-BB99-F0A8-1AAD-9DC2EB7AEF47}"/>
          </ac:spMkLst>
        </pc:spChg>
        <pc:spChg chg="del">
          <ac:chgData name="Robert Cox" userId="992776ac494bb890" providerId="LiveId" clId="{F04E7143-F1DA-484F-96F2-247290CFAB02}" dt="2024-12-02T10:29:46.872" v="179"/>
          <ac:spMkLst>
            <pc:docMk/>
            <pc:sldMk cId="2498545478" sldId="4120"/>
            <ac:spMk id="4" creationId="{04421C9B-FCAA-FC10-1D6E-D53C2ACDF6E9}"/>
          </ac:spMkLst>
        </pc:spChg>
        <pc:picChg chg="add mod">
          <ac:chgData name="Robert Cox" userId="992776ac494bb890" providerId="LiveId" clId="{F04E7143-F1DA-484F-96F2-247290CFAB02}" dt="2024-12-02T10:31:36.553" v="201" actId="1076"/>
          <ac:picMkLst>
            <pc:docMk/>
            <pc:sldMk cId="2498545478" sldId="4120"/>
            <ac:picMk id="6" creationId="{D39AB078-1773-F770-22A2-04F611E496F7}"/>
          </ac:picMkLst>
        </pc:picChg>
        <pc:picChg chg="add mod">
          <ac:chgData name="Robert Cox" userId="992776ac494bb890" providerId="LiveId" clId="{F04E7143-F1DA-484F-96F2-247290CFAB02}" dt="2024-12-02T10:31:34.374" v="200" actId="1076"/>
          <ac:picMkLst>
            <pc:docMk/>
            <pc:sldMk cId="2498545478" sldId="4120"/>
            <ac:picMk id="8" creationId="{20276EAE-59EE-9922-62F5-E97D241D1F8D}"/>
          </ac:picMkLst>
        </pc:picChg>
        <pc:picChg chg="add mod">
          <ac:chgData name="Robert Cox" userId="992776ac494bb890" providerId="LiveId" clId="{F04E7143-F1DA-484F-96F2-247290CFAB02}" dt="2024-12-02T10:32:32.622" v="212" actId="1076"/>
          <ac:picMkLst>
            <pc:docMk/>
            <pc:sldMk cId="2498545478" sldId="4120"/>
            <ac:picMk id="10" creationId="{4072594E-1F9B-25D2-B3F2-992F53061314}"/>
          </ac:picMkLst>
        </pc:picChg>
        <pc:picChg chg="add mod">
          <ac:chgData name="Robert Cox" userId="992776ac494bb890" providerId="LiveId" clId="{F04E7143-F1DA-484F-96F2-247290CFAB02}" dt="2024-12-02T10:32:27.453" v="210" actId="14100"/>
          <ac:picMkLst>
            <pc:docMk/>
            <pc:sldMk cId="2498545478" sldId="4120"/>
            <ac:picMk id="12" creationId="{E262D09F-0994-8DF6-B6CC-E298D505A765}"/>
          </ac:picMkLst>
        </pc:picChg>
        <pc:picChg chg="add mod">
          <ac:chgData name="Robert Cox" userId="992776ac494bb890" providerId="LiveId" clId="{F04E7143-F1DA-484F-96F2-247290CFAB02}" dt="2024-12-02T10:32:30.233" v="211" actId="1076"/>
          <ac:picMkLst>
            <pc:docMk/>
            <pc:sldMk cId="2498545478" sldId="4120"/>
            <ac:picMk id="14" creationId="{6679EE88-E949-5EBC-CF89-C1974DE8DFA7}"/>
          </ac:picMkLst>
        </pc:picChg>
      </pc:sldChg>
      <pc:sldChg chg="add">
        <pc:chgData name="Robert Cox" userId="992776ac494bb890" providerId="LiveId" clId="{F04E7143-F1DA-484F-96F2-247290CFAB02}" dt="2024-12-02T10:39:56.591" v="217"/>
        <pc:sldMkLst>
          <pc:docMk/>
          <pc:sldMk cId="3160578979" sldId="4121"/>
        </pc:sldMkLst>
      </pc:sldChg>
      <pc:sldChg chg="add del">
        <pc:chgData name="Robert Cox" userId="992776ac494bb890" providerId="LiveId" clId="{F04E7143-F1DA-484F-96F2-247290CFAB02}" dt="2024-12-02T10:42:13.529" v="226"/>
        <pc:sldMkLst>
          <pc:docMk/>
          <pc:sldMk cId="450248905" sldId="4122"/>
        </pc:sldMkLst>
      </pc:sldChg>
      <pc:sldChg chg="addSp delSp modSp new mod setBg">
        <pc:chgData name="Robert Cox" userId="992776ac494bb890" providerId="LiveId" clId="{F04E7143-F1DA-484F-96F2-247290CFAB02}" dt="2024-12-02T10:54:23.901" v="567" actId="255"/>
        <pc:sldMkLst>
          <pc:docMk/>
          <pc:sldMk cId="3044184240" sldId="4122"/>
        </pc:sldMkLst>
        <pc:spChg chg="mod">
          <ac:chgData name="Robert Cox" userId="992776ac494bb890" providerId="LiveId" clId="{F04E7143-F1DA-484F-96F2-247290CFAB02}" dt="2024-12-02T10:54:10.869" v="565" actId="26606"/>
          <ac:spMkLst>
            <pc:docMk/>
            <pc:sldMk cId="3044184240" sldId="4122"/>
            <ac:spMk id="2" creationId="{8D6C41C6-41F1-C882-9420-075534A99412}"/>
          </ac:spMkLst>
        </pc:spChg>
        <pc:spChg chg="mod">
          <ac:chgData name="Robert Cox" userId="992776ac494bb890" providerId="LiveId" clId="{F04E7143-F1DA-484F-96F2-247290CFAB02}" dt="2024-12-02T10:54:23.901" v="567" actId="255"/>
          <ac:spMkLst>
            <pc:docMk/>
            <pc:sldMk cId="3044184240" sldId="4122"/>
            <ac:spMk id="3" creationId="{942307BD-7BE1-8CE8-C0D9-1858C3090703}"/>
          </ac:spMkLst>
        </pc:spChg>
        <pc:spChg chg="del">
          <ac:chgData name="Robert Cox" userId="992776ac494bb890" providerId="LiveId" clId="{F04E7143-F1DA-484F-96F2-247290CFAB02}" dt="2024-12-02T10:54:04.424" v="564"/>
          <ac:spMkLst>
            <pc:docMk/>
            <pc:sldMk cId="3044184240" sldId="4122"/>
            <ac:spMk id="4" creationId="{257D5DDF-1538-E920-83AE-F6CE4463C535}"/>
          </ac:spMkLst>
        </pc:spChg>
        <pc:spChg chg="add">
          <ac:chgData name="Robert Cox" userId="992776ac494bb890" providerId="LiveId" clId="{F04E7143-F1DA-484F-96F2-247290CFAB02}" dt="2024-12-02T10:54:10.869" v="565" actId="26606"/>
          <ac:spMkLst>
            <pc:docMk/>
            <pc:sldMk cId="3044184240" sldId="4122"/>
            <ac:spMk id="10" creationId="{F13C74B1-5B17-4795-BED0-7140497B445A}"/>
          </ac:spMkLst>
        </pc:spChg>
        <pc:spChg chg="add">
          <ac:chgData name="Robert Cox" userId="992776ac494bb890" providerId="LiveId" clId="{F04E7143-F1DA-484F-96F2-247290CFAB02}" dt="2024-12-02T10:54:10.869" v="565" actId="26606"/>
          <ac:spMkLst>
            <pc:docMk/>
            <pc:sldMk cId="3044184240" sldId="4122"/>
            <ac:spMk id="12" creationId="{D4974D33-8DC5-464E-8C6D-BE58F0669C17}"/>
          </ac:spMkLst>
        </pc:spChg>
        <pc:picChg chg="add mod">
          <ac:chgData name="Robert Cox" userId="992776ac494bb890" providerId="LiveId" clId="{F04E7143-F1DA-484F-96F2-247290CFAB02}" dt="2024-12-02T10:54:10.869" v="565" actId="26606"/>
          <ac:picMkLst>
            <pc:docMk/>
            <pc:sldMk cId="3044184240" sldId="4122"/>
            <ac:picMk id="5" creationId="{B4B3F96E-2890-CD03-6B03-1B242D2162D3}"/>
          </ac:picMkLst>
        </pc:picChg>
      </pc:sldChg>
      <pc:sldChg chg="new del">
        <pc:chgData name="Robert Cox" userId="992776ac494bb890" providerId="LiveId" clId="{F04E7143-F1DA-484F-96F2-247290CFAB02}" dt="2024-12-02T10:55:02.395" v="570" actId="2696"/>
        <pc:sldMkLst>
          <pc:docMk/>
          <pc:sldMk cId="4228516359" sldId="4123"/>
        </pc:sldMkLst>
      </pc:sldChg>
      <pc:sldChg chg="add">
        <pc:chgData name="Robert Cox" userId="992776ac494bb890" providerId="LiveId" clId="{F04E7143-F1DA-484F-96F2-247290CFAB02}" dt="2024-12-02T10:54:57.897" v="569"/>
        <pc:sldMkLst>
          <pc:docMk/>
          <pc:sldMk cId="202917866" sldId="412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CE85D-AF68-4326-A13E-862F2B3A2D0E}"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7045AC03-2BE4-4B67-8706-E5D6F15E9CF5}">
      <dgm:prSet phldrT="[Text]"/>
      <dgm:spPr>
        <a:solidFill>
          <a:schemeClr val="tx1">
            <a:lumMod val="50000"/>
            <a:lumOff val="50000"/>
          </a:schemeClr>
        </a:solidFill>
      </dgm:spPr>
      <dgm:t>
        <a:bodyPr/>
        <a:lstStyle/>
        <a:p>
          <a:r>
            <a:rPr lang="en-GB" dirty="0">
              <a:highlight>
                <a:srgbClr val="008000"/>
              </a:highlight>
            </a:rPr>
            <a:t>Ambition and Scope of the Text</a:t>
          </a:r>
        </a:p>
        <a:p>
          <a:r>
            <a:rPr lang="en-GB" dirty="0"/>
            <a:t>Using Concepts</a:t>
          </a:r>
        </a:p>
      </dgm:t>
    </dgm:pt>
    <dgm:pt modelId="{4705FB14-263C-4479-B338-BCA50F23761C}" type="parTrans" cxnId="{B801C9A9-B65C-4BDF-9633-3B609D6D2C9A}">
      <dgm:prSet/>
      <dgm:spPr/>
      <dgm:t>
        <a:bodyPr/>
        <a:lstStyle/>
        <a:p>
          <a:endParaRPr lang="en-GB"/>
        </a:p>
      </dgm:t>
    </dgm:pt>
    <dgm:pt modelId="{43E98AE4-53A7-4D54-A373-A64F991DE8D9}" type="sibTrans" cxnId="{B801C9A9-B65C-4BDF-9633-3B609D6D2C9A}">
      <dgm:prSet/>
      <dgm:spPr>
        <a:solidFill>
          <a:schemeClr val="tx1">
            <a:lumMod val="95000"/>
            <a:lumOff val="5000"/>
          </a:schemeClr>
        </a:solidFill>
      </dgm:spPr>
      <dgm:t>
        <a:bodyPr/>
        <a:lstStyle/>
        <a:p>
          <a:endParaRPr lang="en-GB"/>
        </a:p>
      </dgm:t>
    </dgm:pt>
    <dgm:pt modelId="{14AAE475-0841-4EE9-97D1-F80844175FA8}">
      <dgm:prSet phldrT="[Text]" custT="1"/>
      <dgm:spPr>
        <a:solidFill>
          <a:schemeClr val="accent5">
            <a:lumMod val="75000"/>
          </a:schemeClr>
        </a:solidFill>
      </dgm:spPr>
      <dgm:t>
        <a:bodyPr/>
        <a:lstStyle/>
        <a:p>
          <a:r>
            <a:rPr lang="en-GB" sz="2400" dirty="0">
              <a:highlight>
                <a:srgbClr val="008000"/>
              </a:highlight>
            </a:rPr>
            <a:t>Quality Writing</a:t>
          </a:r>
        </a:p>
        <a:p>
          <a:r>
            <a:rPr lang="en-GB" sz="2400" dirty="0"/>
            <a:t>Style imitation</a:t>
          </a:r>
        </a:p>
        <a:p>
          <a:r>
            <a:rPr lang="en-GB" sz="2400" dirty="0"/>
            <a:t>Taster draft editing, learning, improving</a:t>
          </a:r>
        </a:p>
        <a:p>
          <a:r>
            <a:rPr lang="en-GB" sz="2400" dirty="0"/>
            <a:t>Tuition</a:t>
          </a:r>
        </a:p>
        <a:p>
          <a:r>
            <a:rPr lang="en-GB" sz="2400" dirty="0"/>
            <a:t>Tasters as frames for sustained writing</a:t>
          </a:r>
        </a:p>
        <a:p>
          <a:endParaRPr lang="en-GB" sz="1700" dirty="0"/>
        </a:p>
        <a:p>
          <a:endParaRPr lang="en-GB" sz="1700" dirty="0"/>
        </a:p>
      </dgm:t>
    </dgm:pt>
    <dgm:pt modelId="{D237E3BE-155C-4BF4-B966-76D7DB2D9F2A}" type="parTrans" cxnId="{1C6BB26E-6D38-4E47-A365-84FADE1EDEC6}">
      <dgm:prSet/>
      <dgm:spPr/>
      <dgm:t>
        <a:bodyPr/>
        <a:lstStyle/>
        <a:p>
          <a:endParaRPr lang="en-GB"/>
        </a:p>
      </dgm:t>
    </dgm:pt>
    <dgm:pt modelId="{70601901-C158-4DDD-ACC1-42EB8B08FB82}" type="sibTrans" cxnId="{1C6BB26E-6D38-4E47-A365-84FADE1EDEC6}">
      <dgm:prSet/>
      <dgm:spPr>
        <a:solidFill>
          <a:schemeClr val="tx1">
            <a:lumMod val="95000"/>
            <a:lumOff val="5000"/>
          </a:schemeClr>
        </a:solidFill>
        <a:scene3d>
          <a:camera prst="orthographicFront">
            <a:rot lat="1200000" lon="600000" rev="0"/>
          </a:camera>
          <a:lightRig rig="threePt" dir="t"/>
        </a:scene3d>
      </dgm:spPr>
      <dgm:t>
        <a:bodyPr/>
        <a:lstStyle/>
        <a:p>
          <a:endParaRPr lang="en-GB"/>
        </a:p>
      </dgm:t>
    </dgm:pt>
    <dgm:pt modelId="{D034A3B2-5FBB-4493-9BFE-52DAC484FC80}">
      <dgm:prSet phldrT="[Text]" custT="1"/>
      <dgm:spPr>
        <a:solidFill>
          <a:schemeClr val="accent2">
            <a:lumMod val="75000"/>
          </a:schemeClr>
        </a:solidFill>
      </dgm:spPr>
      <dgm:t>
        <a:bodyPr/>
        <a:lstStyle/>
        <a:p>
          <a:r>
            <a:rPr lang="en-GB" sz="2800" dirty="0">
              <a:highlight>
                <a:srgbClr val="808000"/>
              </a:highlight>
            </a:rPr>
            <a:t>Quality Text </a:t>
          </a:r>
        </a:p>
        <a:p>
          <a:r>
            <a:rPr lang="en-GB" sz="2800" dirty="0"/>
            <a:t>Zoom in on Language Study</a:t>
          </a:r>
        </a:p>
        <a:p>
          <a:r>
            <a:rPr lang="en-GB" sz="2800" dirty="0"/>
            <a:t>Taster Draft</a:t>
          </a:r>
        </a:p>
        <a:p>
          <a:r>
            <a:rPr lang="en-GB" sz="2800" dirty="0"/>
            <a:t>Chunk the Knowledge</a:t>
          </a:r>
        </a:p>
        <a:p>
          <a:r>
            <a:rPr lang="en-GB" sz="2800" dirty="0"/>
            <a:t>Link in whole text reading </a:t>
          </a:r>
        </a:p>
      </dgm:t>
    </dgm:pt>
    <dgm:pt modelId="{011E6B2F-3EDB-4BED-B756-296CA3C205CE}" type="parTrans" cxnId="{195945E3-E48E-4E40-B206-2A3DAF96348E}">
      <dgm:prSet/>
      <dgm:spPr/>
      <dgm:t>
        <a:bodyPr/>
        <a:lstStyle/>
        <a:p>
          <a:endParaRPr lang="en-GB"/>
        </a:p>
      </dgm:t>
    </dgm:pt>
    <dgm:pt modelId="{ACB980B7-9F9A-421F-A8EE-FC82AB300DEB}" type="sibTrans" cxnId="{195945E3-E48E-4E40-B206-2A3DAF96348E}">
      <dgm:prSet/>
      <dgm:spPr>
        <a:solidFill>
          <a:schemeClr val="tx1">
            <a:lumMod val="95000"/>
            <a:lumOff val="5000"/>
          </a:schemeClr>
        </a:solidFill>
      </dgm:spPr>
      <dgm:t>
        <a:bodyPr/>
        <a:lstStyle/>
        <a:p>
          <a:endParaRPr lang="en-GB"/>
        </a:p>
      </dgm:t>
    </dgm:pt>
    <dgm:pt modelId="{D8C56BE7-4A37-4737-9937-3B9BDC9AE63D}" type="pres">
      <dgm:prSet presAssocID="{DAFCE85D-AF68-4326-A13E-862F2B3A2D0E}" presName="Name0" presStyleCnt="0">
        <dgm:presLayoutVars>
          <dgm:dir/>
          <dgm:resizeHandles val="exact"/>
        </dgm:presLayoutVars>
      </dgm:prSet>
      <dgm:spPr/>
    </dgm:pt>
    <dgm:pt modelId="{2AF7DF4B-D75E-4689-B8DC-095731BE63DB}" type="pres">
      <dgm:prSet presAssocID="{7045AC03-2BE4-4B67-8706-E5D6F15E9CF5}" presName="node" presStyleLbl="node1" presStyleIdx="0" presStyleCnt="3" custRadScaleRad="84620" custRadScaleInc="778">
        <dgm:presLayoutVars>
          <dgm:bulletEnabled val="1"/>
        </dgm:presLayoutVars>
      </dgm:prSet>
      <dgm:spPr/>
    </dgm:pt>
    <dgm:pt modelId="{9BAB0DC4-8C07-45CC-9870-45982014651A}" type="pres">
      <dgm:prSet presAssocID="{43E98AE4-53A7-4D54-A373-A64F991DE8D9}" presName="sibTrans" presStyleLbl="sibTrans2D1" presStyleIdx="0" presStyleCnt="3"/>
      <dgm:spPr/>
    </dgm:pt>
    <dgm:pt modelId="{0713DA73-7340-49F2-81D8-91321E85D5EF}" type="pres">
      <dgm:prSet presAssocID="{43E98AE4-53A7-4D54-A373-A64F991DE8D9}" presName="connectorText" presStyleLbl="sibTrans2D1" presStyleIdx="0" presStyleCnt="3"/>
      <dgm:spPr/>
    </dgm:pt>
    <dgm:pt modelId="{4C73A90A-4404-4D05-B1B2-6652B0CAD0CD}" type="pres">
      <dgm:prSet presAssocID="{14AAE475-0841-4EE9-97D1-F80844175FA8}" presName="node" presStyleLbl="node1" presStyleIdx="1" presStyleCnt="3" custScaleY="215240" custRadScaleRad="95618" custRadScaleInc="-12547">
        <dgm:presLayoutVars>
          <dgm:bulletEnabled val="1"/>
        </dgm:presLayoutVars>
      </dgm:prSet>
      <dgm:spPr/>
    </dgm:pt>
    <dgm:pt modelId="{E2475DCC-AEE4-4B1C-B1A0-876461107D26}" type="pres">
      <dgm:prSet presAssocID="{70601901-C158-4DDD-ACC1-42EB8B08FB82}" presName="sibTrans" presStyleLbl="sibTrans2D1" presStyleIdx="1" presStyleCnt="3" custScaleX="100574" custScaleY="54421" custLinFactNeighborX="6458" custLinFactNeighborY="11480"/>
      <dgm:spPr/>
    </dgm:pt>
    <dgm:pt modelId="{35D04DD3-B10B-4D22-8228-529C700E5F86}" type="pres">
      <dgm:prSet presAssocID="{70601901-C158-4DDD-ACC1-42EB8B08FB82}" presName="connectorText" presStyleLbl="sibTrans2D1" presStyleIdx="1" presStyleCnt="3"/>
      <dgm:spPr/>
    </dgm:pt>
    <dgm:pt modelId="{3F78C6FE-D34E-4B7F-A3D3-4CD4E211B79B}" type="pres">
      <dgm:prSet presAssocID="{D034A3B2-5FBB-4493-9BFE-52DAC484FC80}" presName="node" presStyleLbl="node1" presStyleIdx="2" presStyleCnt="3" custScaleX="115952" custScaleY="205890" custRadScaleRad="98285" custRadScaleInc="4430">
        <dgm:presLayoutVars>
          <dgm:bulletEnabled val="1"/>
        </dgm:presLayoutVars>
      </dgm:prSet>
      <dgm:spPr/>
    </dgm:pt>
    <dgm:pt modelId="{A4F54C13-7524-4CB7-AB57-508D7F52CB3D}" type="pres">
      <dgm:prSet presAssocID="{ACB980B7-9F9A-421F-A8EE-FC82AB300DEB}" presName="sibTrans" presStyleLbl="sibTrans2D1" presStyleIdx="2" presStyleCnt="3"/>
      <dgm:spPr/>
    </dgm:pt>
    <dgm:pt modelId="{0B64B945-F837-4DEF-B837-0F7882D841A6}" type="pres">
      <dgm:prSet presAssocID="{ACB980B7-9F9A-421F-A8EE-FC82AB300DEB}" presName="connectorText" presStyleLbl="sibTrans2D1" presStyleIdx="2" presStyleCnt="3"/>
      <dgm:spPr/>
    </dgm:pt>
  </dgm:ptLst>
  <dgm:cxnLst>
    <dgm:cxn modelId="{D747A32D-36BC-4361-84E4-E789409E6478}" type="presOf" srcId="{70601901-C158-4DDD-ACC1-42EB8B08FB82}" destId="{35D04DD3-B10B-4D22-8228-529C700E5F86}" srcOrd="1" destOrd="0" presId="urn:microsoft.com/office/officeart/2005/8/layout/cycle7"/>
    <dgm:cxn modelId="{25E34B30-5EC6-4026-AFF9-F7638BDDC602}" type="presOf" srcId="{ACB980B7-9F9A-421F-A8EE-FC82AB300DEB}" destId="{0B64B945-F837-4DEF-B837-0F7882D841A6}" srcOrd="1" destOrd="0" presId="urn:microsoft.com/office/officeart/2005/8/layout/cycle7"/>
    <dgm:cxn modelId="{11E4AB4C-3053-4503-B4C9-60BD24FC4491}" type="presOf" srcId="{43E98AE4-53A7-4D54-A373-A64F991DE8D9}" destId="{0713DA73-7340-49F2-81D8-91321E85D5EF}" srcOrd="1" destOrd="0" presId="urn:microsoft.com/office/officeart/2005/8/layout/cycle7"/>
    <dgm:cxn modelId="{1C6BB26E-6D38-4E47-A365-84FADE1EDEC6}" srcId="{DAFCE85D-AF68-4326-A13E-862F2B3A2D0E}" destId="{14AAE475-0841-4EE9-97D1-F80844175FA8}" srcOrd="1" destOrd="0" parTransId="{D237E3BE-155C-4BF4-B966-76D7DB2D9F2A}" sibTransId="{70601901-C158-4DDD-ACC1-42EB8B08FB82}"/>
    <dgm:cxn modelId="{9A4C5884-E131-4EDC-8953-165058881C36}" type="presOf" srcId="{14AAE475-0841-4EE9-97D1-F80844175FA8}" destId="{4C73A90A-4404-4D05-B1B2-6652B0CAD0CD}" srcOrd="0" destOrd="0" presId="urn:microsoft.com/office/officeart/2005/8/layout/cycle7"/>
    <dgm:cxn modelId="{0301B395-3964-47D7-A54A-604184429FB1}" type="presOf" srcId="{DAFCE85D-AF68-4326-A13E-862F2B3A2D0E}" destId="{D8C56BE7-4A37-4737-9937-3B9BDC9AE63D}" srcOrd="0" destOrd="0" presId="urn:microsoft.com/office/officeart/2005/8/layout/cycle7"/>
    <dgm:cxn modelId="{B801C9A9-B65C-4BDF-9633-3B609D6D2C9A}" srcId="{DAFCE85D-AF68-4326-A13E-862F2B3A2D0E}" destId="{7045AC03-2BE4-4B67-8706-E5D6F15E9CF5}" srcOrd="0" destOrd="0" parTransId="{4705FB14-263C-4479-B338-BCA50F23761C}" sibTransId="{43E98AE4-53A7-4D54-A373-A64F991DE8D9}"/>
    <dgm:cxn modelId="{D4E44BAA-D39A-45CD-8E84-AF00E7759209}" type="presOf" srcId="{D034A3B2-5FBB-4493-9BFE-52DAC484FC80}" destId="{3F78C6FE-D34E-4B7F-A3D3-4CD4E211B79B}" srcOrd="0" destOrd="0" presId="urn:microsoft.com/office/officeart/2005/8/layout/cycle7"/>
    <dgm:cxn modelId="{1C6AC2BB-9976-418C-B8DB-C7EFC64AEC61}" type="presOf" srcId="{7045AC03-2BE4-4B67-8706-E5D6F15E9CF5}" destId="{2AF7DF4B-D75E-4689-B8DC-095731BE63DB}" srcOrd="0" destOrd="0" presId="urn:microsoft.com/office/officeart/2005/8/layout/cycle7"/>
    <dgm:cxn modelId="{D89D29D3-2B29-4D63-8C11-0ACF36A3BC39}" type="presOf" srcId="{70601901-C158-4DDD-ACC1-42EB8B08FB82}" destId="{E2475DCC-AEE4-4B1C-B1A0-876461107D26}" srcOrd="0" destOrd="0" presId="urn:microsoft.com/office/officeart/2005/8/layout/cycle7"/>
    <dgm:cxn modelId="{3D6A07E2-E859-4CD6-84CD-E5A86893356D}" type="presOf" srcId="{ACB980B7-9F9A-421F-A8EE-FC82AB300DEB}" destId="{A4F54C13-7524-4CB7-AB57-508D7F52CB3D}" srcOrd="0" destOrd="0" presId="urn:microsoft.com/office/officeart/2005/8/layout/cycle7"/>
    <dgm:cxn modelId="{195945E3-E48E-4E40-B206-2A3DAF96348E}" srcId="{DAFCE85D-AF68-4326-A13E-862F2B3A2D0E}" destId="{D034A3B2-5FBB-4493-9BFE-52DAC484FC80}" srcOrd="2" destOrd="0" parTransId="{011E6B2F-3EDB-4BED-B756-296CA3C205CE}" sibTransId="{ACB980B7-9F9A-421F-A8EE-FC82AB300DEB}"/>
    <dgm:cxn modelId="{B888C8E7-DDC2-456E-861C-88057CDBC9E0}" type="presOf" srcId="{43E98AE4-53A7-4D54-A373-A64F991DE8D9}" destId="{9BAB0DC4-8C07-45CC-9870-45982014651A}" srcOrd="0" destOrd="0" presId="urn:microsoft.com/office/officeart/2005/8/layout/cycle7"/>
    <dgm:cxn modelId="{0262999D-E5C8-4295-A1BD-759616CB5A5C}" type="presParOf" srcId="{D8C56BE7-4A37-4737-9937-3B9BDC9AE63D}" destId="{2AF7DF4B-D75E-4689-B8DC-095731BE63DB}" srcOrd="0" destOrd="0" presId="urn:microsoft.com/office/officeart/2005/8/layout/cycle7"/>
    <dgm:cxn modelId="{A9601A91-B3E7-4869-A0F4-20D5CDB0B6B4}" type="presParOf" srcId="{D8C56BE7-4A37-4737-9937-3B9BDC9AE63D}" destId="{9BAB0DC4-8C07-45CC-9870-45982014651A}" srcOrd="1" destOrd="0" presId="urn:microsoft.com/office/officeart/2005/8/layout/cycle7"/>
    <dgm:cxn modelId="{B11BDFFC-ADFF-4A60-BC7C-9F79443657DE}" type="presParOf" srcId="{9BAB0DC4-8C07-45CC-9870-45982014651A}" destId="{0713DA73-7340-49F2-81D8-91321E85D5EF}" srcOrd="0" destOrd="0" presId="urn:microsoft.com/office/officeart/2005/8/layout/cycle7"/>
    <dgm:cxn modelId="{9BA40115-AE7C-4BF4-A0B7-AE42CFF677B7}" type="presParOf" srcId="{D8C56BE7-4A37-4737-9937-3B9BDC9AE63D}" destId="{4C73A90A-4404-4D05-B1B2-6652B0CAD0CD}" srcOrd="2" destOrd="0" presId="urn:microsoft.com/office/officeart/2005/8/layout/cycle7"/>
    <dgm:cxn modelId="{9C574574-EB3D-49FA-A8A1-3C2A344BF4D7}" type="presParOf" srcId="{D8C56BE7-4A37-4737-9937-3B9BDC9AE63D}" destId="{E2475DCC-AEE4-4B1C-B1A0-876461107D26}" srcOrd="3" destOrd="0" presId="urn:microsoft.com/office/officeart/2005/8/layout/cycle7"/>
    <dgm:cxn modelId="{232A7A9B-6B65-465D-AEB9-543533DE6208}" type="presParOf" srcId="{E2475DCC-AEE4-4B1C-B1A0-876461107D26}" destId="{35D04DD3-B10B-4D22-8228-529C700E5F86}" srcOrd="0" destOrd="0" presId="urn:microsoft.com/office/officeart/2005/8/layout/cycle7"/>
    <dgm:cxn modelId="{D9CBCD35-B380-4285-9686-DA183A4DAFF2}" type="presParOf" srcId="{D8C56BE7-4A37-4737-9937-3B9BDC9AE63D}" destId="{3F78C6FE-D34E-4B7F-A3D3-4CD4E211B79B}" srcOrd="4" destOrd="0" presId="urn:microsoft.com/office/officeart/2005/8/layout/cycle7"/>
    <dgm:cxn modelId="{513E0F7F-7FCF-47D5-8A3E-CE73F23AAB01}" type="presParOf" srcId="{D8C56BE7-4A37-4737-9937-3B9BDC9AE63D}" destId="{A4F54C13-7524-4CB7-AB57-508D7F52CB3D}" srcOrd="5" destOrd="0" presId="urn:microsoft.com/office/officeart/2005/8/layout/cycle7"/>
    <dgm:cxn modelId="{157315CC-F011-4320-B920-675C6377E774}" type="presParOf" srcId="{A4F54C13-7524-4CB7-AB57-508D7F52CB3D}" destId="{0B64B945-F837-4DEF-B837-0F7882D841A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7DF4B-D75E-4689-B8DC-095731BE63DB}">
      <dsp:nvSpPr>
        <dsp:cNvPr id="0" name=""/>
        <dsp:cNvSpPr/>
      </dsp:nvSpPr>
      <dsp:spPr>
        <a:xfrm>
          <a:off x="3536448" y="10911"/>
          <a:ext cx="3290289" cy="1645144"/>
        </a:xfrm>
        <a:prstGeom prst="roundRect">
          <a:avLst>
            <a:gd name="adj" fmla="val 10000"/>
          </a:avLst>
        </a:prstGeom>
        <a:solidFill>
          <a:schemeClr val="tx1">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highlight>
                <a:srgbClr val="008000"/>
              </a:highlight>
            </a:rPr>
            <a:t>Ambition and Scope of the Text</a:t>
          </a:r>
        </a:p>
        <a:p>
          <a:pPr marL="0" lvl="0" indent="0" algn="ctr" defTabSz="1244600">
            <a:lnSpc>
              <a:spcPct val="90000"/>
            </a:lnSpc>
            <a:spcBef>
              <a:spcPct val="0"/>
            </a:spcBef>
            <a:spcAft>
              <a:spcPct val="35000"/>
            </a:spcAft>
            <a:buNone/>
          </a:pPr>
          <a:r>
            <a:rPr lang="en-GB" sz="2800" kern="1200" dirty="0"/>
            <a:t>Using Concepts</a:t>
          </a:r>
        </a:p>
      </dsp:txBody>
      <dsp:txXfrm>
        <a:off x="3584633" y="59096"/>
        <a:ext cx="3193919" cy="1548774"/>
      </dsp:txXfrm>
    </dsp:sp>
    <dsp:sp modelId="{9BAB0DC4-8C07-45CC-9870-45982014651A}">
      <dsp:nvSpPr>
        <dsp:cNvPr id="0" name=""/>
        <dsp:cNvSpPr/>
      </dsp:nvSpPr>
      <dsp:spPr>
        <a:xfrm rot="3246760">
          <a:off x="5617184" y="1972828"/>
          <a:ext cx="1194162" cy="575800"/>
        </a:xfrm>
        <a:prstGeom prst="leftRightArrow">
          <a:avLst>
            <a:gd name="adj1" fmla="val 60000"/>
            <a:gd name="adj2" fmla="val 50000"/>
          </a:avLst>
        </a:prstGeom>
        <a:solidFill>
          <a:schemeClr val="tx1">
            <a:lumMod val="95000"/>
            <a:lumOff val="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5789924" y="2087988"/>
        <a:ext cx="848682" cy="345480"/>
      </dsp:txXfrm>
    </dsp:sp>
    <dsp:sp modelId="{4C73A90A-4404-4D05-B1B2-6652B0CAD0CD}">
      <dsp:nvSpPr>
        <dsp:cNvPr id="0" name=""/>
        <dsp:cNvSpPr/>
      </dsp:nvSpPr>
      <dsp:spPr>
        <a:xfrm>
          <a:off x="6287662" y="2865401"/>
          <a:ext cx="3290289" cy="3541009"/>
        </a:xfrm>
        <a:prstGeom prst="roundRect">
          <a:avLst>
            <a:gd name="adj" fmla="val 1000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highlight>
                <a:srgbClr val="008000"/>
              </a:highlight>
            </a:rPr>
            <a:t>Quality Writing</a:t>
          </a:r>
        </a:p>
        <a:p>
          <a:pPr marL="0" lvl="0" indent="0" algn="ctr" defTabSz="1066800">
            <a:lnSpc>
              <a:spcPct val="90000"/>
            </a:lnSpc>
            <a:spcBef>
              <a:spcPct val="0"/>
            </a:spcBef>
            <a:spcAft>
              <a:spcPct val="35000"/>
            </a:spcAft>
            <a:buNone/>
          </a:pPr>
          <a:r>
            <a:rPr lang="en-GB" sz="2400" kern="1200" dirty="0"/>
            <a:t>Style imitation</a:t>
          </a:r>
        </a:p>
        <a:p>
          <a:pPr marL="0" lvl="0" indent="0" algn="ctr" defTabSz="1066800">
            <a:lnSpc>
              <a:spcPct val="90000"/>
            </a:lnSpc>
            <a:spcBef>
              <a:spcPct val="0"/>
            </a:spcBef>
            <a:spcAft>
              <a:spcPct val="35000"/>
            </a:spcAft>
            <a:buNone/>
          </a:pPr>
          <a:r>
            <a:rPr lang="en-GB" sz="2400" kern="1200" dirty="0"/>
            <a:t>Taster draft editing, learning, improving</a:t>
          </a:r>
        </a:p>
        <a:p>
          <a:pPr marL="0" lvl="0" indent="0" algn="ctr" defTabSz="1066800">
            <a:lnSpc>
              <a:spcPct val="90000"/>
            </a:lnSpc>
            <a:spcBef>
              <a:spcPct val="0"/>
            </a:spcBef>
            <a:spcAft>
              <a:spcPct val="35000"/>
            </a:spcAft>
            <a:buNone/>
          </a:pPr>
          <a:r>
            <a:rPr lang="en-GB" sz="2400" kern="1200" dirty="0"/>
            <a:t>Tuition</a:t>
          </a:r>
        </a:p>
        <a:p>
          <a:pPr marL="0" lvl="0" indent="0" algn="ctr" defTabSz="1066800">
            <a:lnSpc>
              <a:spcPct val="90000"/>
            </a:lnSpc>
            <a:spcBef>
              <a:spcPct val="0"/>
            </a:spcBef>
            <a:spcAft>
              <a:spcPct val="35000"/>
            </a:spcAft>
            <a:buNone/>
          </a:pPr>
          <a:r>
            <a:rPr lang="en-GB" sz="2400" kern="1200" dirty="0"/>
            <a:t>Tasters as frames for sustained writing</a:t>
          </a:r>
        </a:p>
        <a:p>
          <a:pPr marL="0" lvl="0" indent="0" algn="ctr" defTabSz="1066800">
            <a:lnSpc>
              <a:spcPct val="90000"/>
            </a:lnSpc>
            <a:spcBef>
              <a:spcPct val="0"/>
            </a:spcBef>
            <a:spcAft>
              <a:spcPct val="35000"/>
            </a:spcAft>
            <a:buNone/>
          </a:pPr>
          <a:endParaRPr lang="en-GB" sz="1700" kern="1200" dirty="0"/>
        </a:p>
        <a:p>
          <a:pPr marL="0" lvl="0" indent="0" algn="ctr" defTabSz="1066800">
            <a:lnSpc>
              <a:spcPct val="90000"/>
            </a:lnSpc>
            <a:spcBef>
              <a:spcPct val="0"/>
            </a:spcBef>
            <a:spcAft>
              <a:spcPct val="35000"/>
            </a:spcAft>
            <a:buNone/>
          </a:pPr>
          <a:endParaRPr lang="en-GB" sz="1700" kern="1200" dirty="0"/>
        </a:p>
      </dsp:txBody>
      <dsp:txXfrm>
        <a:off x="6384031" y="2961770"/>
        <a:ext cx="3097551" cy="3348271"/>
      </dsp:txXfrm>
    </dsp:sp>
    <dsp:sp modelId="{E2475DCC-AEE4-4B1C-B1A0-876461107D26}">
      <dsp:nvSpPr>
        <dsp:cNvPr id="0" name=""/>
        <dsp:cNvSpPr/>
      </dsp:nvSpPr>
      <dsp:spPr>
        <a:xfrm rot="10631939">
          <a:off x="4784305" y="4673766"/>
          <a:ext cx="1201016" cy="313356"/>
        </a:xfrm>
        <a:prstGeom prst="leftRightArrow">
          <a:avLst>
            <a:gd name="adj1" fmla="val 60000"/>
            <a:gd name="adj2" fmla="val 50000"/>
          </a:avLst>
        </a:prstGeom>
        <a:solidFill>
          <a:schemeClr val="tx1">
            <a:lumMod val="95000"/>
            <a:lumOff val="5000"/>
          </a:schemeClr>
        </a:solidFill>
        <a:ln>
          <a:noFill/>
        </a:ln>
        <a:effectLst/>
        <a:scene3d>
          <a:camera prst="orthographicFront">
            <a:rot lat="1200000" lon="600000" rev="0"/>
          </a:camera>
          <a:lightRig rig="threePt" dir="t"/>
        </a:scene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4878312" y="4736437"/>
        <a:ext cx="1013002" cy="188014"/>
      </dsp:txXfrm>
    </dsp:sp>
    <dsp:sp modelId="{3F78C6FE-D34E-4B7F-A3D3-4CD4E211B79B}">
      <dsp:nvSpPr>
        <dsp:cNvPr id="0" name=""/>
        <dsp:cNvSpPr/>
      </dsp:nvSpPr>
      <dsp:spPr>
        <a:xfrm>
          <a:off x="512571" y="3212024"/>
          <a:ext cx="3815156" cy="3387188"/>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highlight>
                <a:srgbClr val="808000"/>
              </a:highlight>
            </a:rPr>
            <a:t>Quality Text </a:t>
          </a:r>
        </a:p>
        <a:p>
          <a:pPr marL="0" lvl="0" indent="0" algn="ctr" defTabSz="1244600">
            <a:lnSpc>
              <a:spcPct val="90000"/>
            </a:lnSpc>
            <a:spcBef>
              <a:spcPct val="0"/>
            </a:spcBef>
            <a:spcAft>
              <a:spcPct val="35000"/>
            </a:spcAft>
            <a:buNone/>
          </a:pPr>
          <a:r>
            <a:rPr lang="en-GB" sz="2800" kern="1200" dirty="0"/>
            <a:t>Zoom in on Language Study</a:t>
          </a:r>
        </a:p>
        <a:p>
          <a:pPr marL="0" lvl="0" indent="0" algn="ctr" defTabSz="1244600">
            <a:lnSpc>
              <a:spcPct val="90000"/>
            </a:lnSpc>
            <a:spcBef>
              <a:spcPct val="0"/>
            </a:spcBef>
            <a:spcAft>
              <a:spcPct val="35000"/>
            </a:spcAft>
            <a:buNone/>
          </a:pPr>
          <a:r>
            <a:rPr lang="en-GB" sz="2800" kern="1200" dirty="0"/>
            <a:t>Taster Draft</a:t>
          </a:r>
        </a:p>
        <a:p>
          <a:pPr marL="0" lvl="0" indent="0" algn="ctr" defTabSz="1244600">
            <a:lnSpc>
              <a:spcPct val="90000"/>
            </a:lnSpc>
            <a:spcBef>
              <a:spcPct val="0"/>
            </a:spcBef>
            <a:spcAft>
              <a:spcPct val="35000"/>
            </a:spcAft>
            <a:buNone/>
          </a:pPr>
          <a:r>
            <a:rPr lang="en-GB" sz="2800" kern="1200" dirty="0"/>
            <a:t>Chunk the Knowledge</a:t>
          </a:r>
        </a:p>
        <a:p>
          <a:pPr marL="0" lvl="0" indent="0" algn="ctr" defTabSz="1244600">
            <a:lnSpc>
              <a:spcPct val="90000"/>
            </a:lnSpc>
            <a:spcBef>
              <a:spcPct val="0"/>
            </a:spcBef>
            <a:spcAft>
              <a:spcPct val="35000"/>
            </a:spcAft>
            <a:buNone/>
          </a:pPr>
          <a:r>
            <a:rPr lang="en-GB" sz="2800" kern="1200" dirty="0"/>
            <a:t>Link in whole text reading </a:t>
          </a:r>
        </a:p>
      </dsp:txBody>
      <dsp:txXfrm>
        <a:off x="611778" y="3311231"/>
        <a:ext cx="3616742" cy="3188774"/>
      </dsp:txXfrm>
    </dsp:sp>
    <dsp:sp modelId="{A4F54C13-7524-4CB7-AB57-508D7F52CB3D}">
      <dsp:nvSpPr>
        <dsp:cNvPr id="0" name=""/>
        <dsp:cNvSpPr/>
      </dsp:nvSpPr>
      <dsp:spPr>
        <a:xfrm rot="18248546">
          <a:off x="3499124" y="2146139"/>
          <a:ext cx="1194162" cy="575800"/>
        </a:xfrm>
        <a:prstGeom prst="leftRightArrow">
          <a:avLst>
            <a:gd name="adj1" fmla="val 60000"/>
            <a:gd name="adj2" fmla="val 50000"/>
          </a:avLst>
        </a:prstGeom>
        <a:solidFill>
          <a:schemeClr val="tx1">
            <a:lumMod val="95000"/>
            <a:lumOff val="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3671864" y="2261299"/>
        <a:ext cx="848682" cy="34548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1AE97-0D48-4A56-8AB9-22EC9B7F9196}" type="datetimeFigureOut">
              <a:rPr lang="en-GB" smtClean="0"/>
              <a:t>02/12/2024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39968-42D9-4DA7-B9ED-417EA3BA8F9E}" type="slidenum">
              <a:rPr lang="en-GB" smtClean="0"/>
              <a:t>‹#›</a:t>
            </a:fld>
            <a:endParaRPr lang="en-GB"/>
          </a:p>
        </p:txBody>
      </p:sp>
    </p:spTree>
    <p:extLst>
      <p:ext uri="{BB962C8B-B14F-4D97-AF65-F5344CB8AC3E}">
        <p14:creationId xmlns:p14="http://schemas.microsoft.com/office/powerpoint/2010/main" val="2102177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Out of slides: word depth and half understanding plus opportunities or plagues</a:t>
            </a:r>
          </a:p>
        </p:txBody>
      </p:sp>
      <p:sp>
        <p:nvSpPr>
          <p:cNvPr id="4" name="Slide Number Placeholder 3"/>
          <p:cNvSpPr>
            <a:spLocks noGrp="1"/>
          </p:cNvSpPr>
          <p:nvPr>
            <p:ph type="sldNum" sz="quarter" idx="5"/>
          </p:nvPr>
        </p:nvSpPr>
        <p:spPr/>
        <p:txBody>
          <a:bodyPr/>
          <a:lstStyle/>
          <a:p>
            <a:fld id="{1690C427-42DE-45B4-ADEA-4B7FEC7AB5D8}" type="slidenum">
              <a:rPr lang="en-GB" smtClean="0"/>
              <a:t>46</a:t>
            </a:fld>
            <a:endParaRPr lang="en-GB"/>
          </a:p>
        </p:txBody>
      </p:sp>
    </p:spTree>
    <p:extLst>
      <p:ext uri="{BB962C8B-B14F-4D97-AF65-F5344CB8AC3E}">
        <p14:creationId xmlns:p14="http://schemas.microsoft.com/office/powerpoint/2010/main" val="287579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9356-0744-943A-2D83-46CA63E885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78E8B1-BEC3-E378-1691-6C14D6549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C1F276-5CBA-78F3-7D78-8818A9B08168}"/>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5" name="Footer Placeholder 4">
            <a:extLst>
              <a:ext uri="{FF2B5EF4-FFF2-40B4-BE49-F238E27FC236}">
                <a16:creationId xmlns:a16="http://schemas.microsoft.com/office/drawing/2014/main" id="{917A6BA4-2E79-D73C-66ED-BBBEB2724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8B7437-B281-F15E-2254-D3A717C13BCC}"/>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404293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3BBE-11FB-3C7C-CDD6-D96EAA6D11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E44E80-5FF1-DC50-3E82-66FA49B85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286228-D2FF-63C6-1FF1-C74A4BD19444}"/>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5" name="Footer Placeholder 4">
            <a:extLst>
              <a:ext uri="{FF2B5EF4-FFF2-40B4-BE49-F238E27FC236}">
                <a16:creationId xmlns:a16="http://schemas.microsoft.com/office/drawing/2014/main" id="{75D4D1F9-2527-C131-FB49-641FB8E3A7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2E851-4B8F-9C17-7B44-C3C9EE2C3885}"/>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278361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F72FB-B452-0782-4FA5-A58BAAF670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04F395-EE60-55F2-4D79-39CABF5E93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92D1E9-8C13-1F4F-4B0E-FC53410C8E7E}"/>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5" name="Footer Placeholder 4">
            <a:extLst>
              <a:ext uri="{FF2B5EF4-FFF2-40B4-BE49-F238E27FC236}">
                <a16:creationId xmlns:a16="http://schemas.microsoft.com/office/drawing/2014/main" id="{AA97E581-3309-62B8-A70F-FC10AA95A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8B5EFD-116A-9036-A71A-C2EE7B40FDCD}"/>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3688600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2799-B119-92C2-52F9-1920F3B94D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AC9CAA-3079-7547-4954-21C17CBF23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F4CBC7-9294-5D12-C677-8B9D04C2F076}"/>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5" name="Footer Placeholder 4">
            <a:extLst>
              <a:ext uri="{FF2B5EF4-FFF2-40B4-BE49-F238E27FC236}">
                <a16:creationId xmlns:a16="http://schemas.microsoft.com/office/drawing/2014/main" id="{6330969F-8F56-BB9B-AB31-870A9CEC31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EC9F2C-9BA9-70A1-A969-E2A5159C3F04}"/>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351078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7259-F4EA-0FD1-C0BE-9F923EBD71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91CAB2-2B26-A81D-E2A8-EE6A96BF85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CA745-6857-3B1A-9EC5-FD0C4D0B48CB}"/>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5" name="Footer Placeholder 4">
            <a:extLst>
              <a:ext uri="{FF2B5EF4-FFF2-40B4-BE49-F238E27FC236}">
                <a16:creationId xmlns:a16="http://schemas.microsoft.com/office/drawing/2014/main" id="{796CB2A5-0279-FEB3-2917-82FF58707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197047-F32B-FAB6-E6EB-817E37646CE1}"/>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175333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D5DFC-A574-6F00-360E-26C6599CE4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0C543C-A10A-1B31-0F28-3CD4416E33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E2272F-6943-F88C-18DD-0D8E9B1F78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51C14C-0402-263B-F462-56A9B39C9604}"/>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6" name="Footer Placeholder 5">
            <a:extLst>
              <a:ext uri="{FF2B5EF4-FFF2-40B4-BE49-F238E27FC236}">
                <a16:creationId xmlns:a16="http://schemas.microsoft.com/office/drawing/2014/main" id="{3DA3EDDD-0A9F-2ECA-BF7F-61C2093DCB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C5467D-E62B-082A-EC79-A745F5493DF6}"/>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3792572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BFF7-3BE9-1ABC-9742-B7AC1DAC18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66DE4A-16E6-61DA-3F33-D6600C3DA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796072-56ED-9ABE-B65E-21AF637E2E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9C8589-76F8-7C16-BB56-7F30874FF6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4EC00-B4FA-FD39-C87E-6CC57B0A59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817D57-4E52-1C44-A806-BEF2F867C6DB}"/>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8" name="Footer Placeholder 7">
            <a:extLst>
              <a:ext uri="{FF2B5EF4-FFF2-40B4-BE49-F238E27FC236}">
                <a16:creationId xmlns:a16="http://schemas.microsoft.com/office/drawing/2014/main" id="{E8BE0C54-BCDE-018E-D223-5F1C14E9040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F6FB89-AEB9-25AE-D181-3D5D72EC33B6}"/>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293162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7B32-ADF9-A8D3-E169-FCA898BA73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FF5E59-207D-4B0A-B255-37892C80D79A}"/>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4" name="Footer Placeholder 3">
            <a:extLst>
              <a:ext uri="{FF2B5EF4-FFF2-40B4-BE49-F238E27FC236}">
                <a16:creationId xmlns:a16="http://schemas.microsoft.com/office/drawing/2014/main" id="{B2615FB2-2558-DCF3-C20C-0C1FD3CCFDE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5E6847-5B4C-0D4F-82D3-6B57B8880C57}"/>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28986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32501-E9BE-505F-DA3D-8DA3C4956EE0}"/>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3" name="Footer Placeholder 2">
            <a:extLst>
              <a:ext uri="{FF2B5EF4-FFF2-40B4-BE49-F238E27FC236}">
                <a16:creationId xmlns:a16="http://schemas.microsoft.com/office/drawing/2014/main" id="{AED07187-D5CE-02B8-F0D4-AFD92E3039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D09DA4-0B3A-686F-966F-260B3AF86150}"/>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35222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8F67-FA2A-C31E-A5A9-E66E79E6EE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FC4456-3844-89AD-168A-15151E3D12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C41AE4-AA2C-35B5-7F5A-A05E60CB5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40CDE-3C60-BB0D-BE36-39AF77A28A59}"/>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6" name="Footer Placeholder 5">
            <a:extLst>
              <a:ext uri="{FF2B5EF4-FFF2-40B4-BE49-F238E27FC236}">
                <a16:creationId xmlns:a16="http://schemas.microsoft.com/office/drawing/2014/main" id="{A327ECCA-CB27-D925-5ECF-7AB78C3015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801EC1-7109-5149-E76A-796460C7C8B6}"/>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3626826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56BF-D702-E554-4929-EA14D4875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E03F57-C4EA-51A8-CC31-7639A64E5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1A77E0-2EF4-A686-BB8F-2F2494342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05379-0D9C-1EE6-5D12-7838A9D4F26F}"/>
              </a:ext>
            </a:extLst>
          </p:cNvPr>
          <p:cNvSpPr>
            <a:spLocks noGrp="1"/>
          </p:cNvSpPr>
          <p:nvPr>
            <p:ph type="dt" sz="half" idx="10"/>
          </p:nvPr>
        </p:nvSpPr>
        <p:spPr/>
        <p:txBody>
          <a:bodyPr/>
          <a:lstStyle/>
          <a:p>
            <a:fld id="{C41A3B4E-C94A-463C-A613-8D4210EA1F61}" type="datetimeFigureOut">
              <a:rPr lang="en-GB" smtClean="0"/>
              <a:t>02/12/2024</a:t>
            </a:fld>
            <a:endParaRPr lang="en-GB"/>
          </a:p>
        </p:txBody>
      </p:sp>
      <p:sp>
        <p:nvSpPr>
          <p:cNvPr id="6" name="Footer Placeholder 5">
            <a:extLst>
              <a:ext uri="{FF2B5EF4-FFF2-40B4-BE49-F238E27FC236}">
                <a16:creationId xmlns:a16="http://schemas.microsoft.com/office/drawing/2014/main" id="{F214E231-B60D-3C04-71AE-C0E10EAF20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0FCF6C-A371-3F28-A917-3B64EC9065F7}"/>
              </a:ext>
            </a:extLst>
          </p:cNvPr>
          <p:cNvSpPr>
            <a:spLocks noGrp="1"/>
          </p:cNvSpPr>
          <p:nvPr>
            <p:ph type="sldNum" sz="quarter" idx="12"/>
          </p:nvPr>
        </p:nvSpPr>
        <p:spPr/>
        <p:txBody>
          <a:bodyPr/>
          <a:lstStyle/>
          <a:p>
            <a:fld id="{C0FDA76E-C460-47C8-A26C-E4B16990DDB5}" type="slidenum">
              <a:rPr lang="en-GB" smtClean="0"/>
              <a:t>‹#›</a:t>
            </a:fld>
            <a:endParaRPr lang="en-GB"/>
          </a:p>
        </p:txBody>
      </p:sp>
    </p:spTree>
    <p:extLst>
      <p:ext uri="{BB962C8B-B14F-4D97-AF65-F5344CB8AC3E}">
        <p14:creationId xmlns:p14="http://schemas.microsoft.com/office/powerpoint/2010/main" val="276346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2885E-B9EA-1A97-A411-DB4F4A4D3B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25E0F7-B3F8-8956-57F4-CF5C921C3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B76EBB-7154-33A3-0704-C49B6E000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1A3B4E-C94A-463C-A613-8D4210EA1F61}" type="datetimeFigureOut">
              <a:rPr lang="en-GB" smtClean="0"/>
              <a:t>02/12/2024</a:t>
            </a:fld>
            <a:endParaRPr lang="en-GB"/>
          </a:p>
        </p:txBody>
      </p:sp>
      <p:sp>
        <p:nvSpPr>
          <p:cNvPr id="5" name="Footer Placeholder 4">
            <a:extLst>
              <a:ext uri="{FF2B5EF4-FFF2-40B4-BE49-F238E27FC236}">
                <a16:creationId xmlns:a16="http://schemas.microsoft.com/office/drawing/2014/main" id="{3EF98AFD-E012-8AA0-4758-5081634CFA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F13B81-9C5C-A8AD-6CF5-72F5461FDD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FDA76E-C460-47C8-A26C-E4B16990DDB5}" type="slidenum">
              <a:rPr lang="en-GB" smtClean="0"/>
              <a:t>‹#›</a:t>
            </a:fld>
            <a:endParaRPr lang="en-GB"/>
          </a:p>
        </p:txBody>
      </p:sp>
    </p:spTree>
    <p:extLst>
      <p:ext uri="{BB962C8B-B14F-4D97-AF65-F5344CB8AC3E}">
        <p14:creationId xmlns:p14="http://schemas.microsoft.com/office/powerpoint/2010/main" val="1968963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obcox@searchingforexcellence.co.uk" TargetMode="External"/><Relationship Id="rId2" Type="http://schemas.openxmlformats.org/officeDocument/2006/relationships/hyperlink" Target="http://www.searchingforexcellence.co.uk/" TargetMode="Externa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crownhouse.co.uk/opening-doors-to-quality-writing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crownhouse.co.uk/featured-opening-doors-to-famous-poetry-and-prose-pupils-work-inspired-by-part-1-uni"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shanahanonliteracy.com/blog/do-you-have-a-pet-peeve-about-reading-here-are-my-top-ten-pt-2#sthash.Bvd1Iaak.dpb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earchingforexcellence.co.uk/opening-doors-school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hyperlink" Target="https://www.amazon.co.uk/s?k=9781785833984+%7C+9781785833977&amp;ref=nb_sb_noss"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s://www.crownhouse.co.uk/featured-opening-doors-to-quality-writing-pupils-work-ages-1013-inspired-by-par3" TargetMode="External"/><Relationship Id="rId13" Type="http://schemas.openxmlformats.org/officeDocument/2006/relationships/hyperlink" Target="https://www.crownhouse.co.uk/featured-opening-doors-to-quality-writing-pupils-work-ages-1013-inspired-by-par4" TargetMode="External"/><Relationship Id="rId3" Type="http://schemas.openxmlformats.org/officeDocument/2006/relationships/hyperlink" Target="https://www.crownhouse.co.uk/featured-opening-doors-to-quality-writing-pupils-work-ages-1013-inspired-by-par" TargetMode="External"/><Relationship Id="rId7" Type="http://schemas.openxmlformats.org/officeDocument/2006/relationships/hyperlink" Target="https://www.crownhouse.co.uk/featured-opening-doors-to-quality-writing-pupils-work-ages-1013-inspired-by-part-1-u" TargetMode="External"/><Relationship Id="rId12" Type="http://schemas.openxmlformats.org/officeDocument/2006/relationships/hyperlink" Target="https://www.crownhouse.co.uk/featured-opening-doors-to-quality-writing-pupils-work-ages-1013-inspired-by-part-2-u" TargetMode="External"/><Relationship Id="rId2" Type="http://schemas.openxmlformats.org/officeDocument/2006/relationships/hyperlink" Target="https://www.crownhouse.co.uk/bob-cox" TargetMode="External"/><Relationship Id="rId16"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hyperlink" Target="https://www.crownhouse.co.uk/featured-opening-doors-to-quality-writing-pupils-work-ages-1013-inspired-by-par2" TargetMode="External"/><Relationship Id="rId11" Type="http://schemas.openxmlformats.org/officeDocument/2006/relationships/hyperlink" Target="https://www.crownhouse.co.uk/featured-opening-doors-to-quality-writing-pupils-work-ages-10-13-inspired-by-part-2" TargetMode="External"/><Relationship Id="rId5" Type="http://schemas.openxmlformats.org/officeDocument/2006/relationships/hyperlink" Target="https://www.crownhouse.co.uk/featured-opening-doors-to-quality-writing-pupils-work-ages-1013-inspired-by-par1" TargetMode="External"/><Relationship Id="rId15" Type="http://schemas.openxmlformats.org/officeDocument/2006/relationships/hyperlink" Target="https://www.crownhouse.co.uk/featured-opening-doors-to-quality-writing-pupils-work-ages-10-13-inspired-by-pa" TargetMode="External"/><Relationship Id="rId10" Type="http://schemas.openxmlformats.org/officeDocument/2006/relationships/hyperlink" Target="https://www.crownhouse.co.uk/featured-opening-doors-to-quality-writing-pupils-work-ages-10-13-inspired-by-pa2" TargetMode="External"/><Relationship Id="rId4" Type="http://schemas.openxmlformats.org/officeDocument/2006/relationships/hyperlink" Target="https://www.crownhouse.co.uk/featured-opening-doors-to-quality-writing-pupils-work-ages-1013-inspired-by-part-uni" TargetMode="External"/><Relationship Id="rId9" Type="http://schemas.openxmlformats.org/officeDocument/2006/relationships/hyperlink" Target="https://www.crownhouse.co.uk/featured-opening-doors-to-quality-writing-pupils-work-ages-10-13-inspired-by-part-1" TargetMode="External"/><Relationship Id="rId14" Type="http://schemas.openxmlformats.org/officeDocument/2006/relationships/hyperlink" Target="https://www.crownhouse.co.uk/featured-opening-doors-to-quality-writing-pupils-work-ages-10-13-inspired-by-pa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wlp.education/wp-content/uploads/2024/05/One-Family-Issue-16_compressed.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leahcrawford.com/opening-doors-to-shakespear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teachwire.net/news/english-using-challenging-texts/" TargetMode="External"/><Relationship Id="rId2" Type="http://schemas.openxmlformats.org/officeDocument/2006/relationships/hyperlink" Target="https://www.youtube.com/playlist?list=PLxCgNvQM8mbQK9KZ3P5UtQ5dmy5uQrRAX"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englishassociation.ac.uk/opening-doors-to-ambitious-english/" TargetMode="External"/><Relationship Id="rId4" Type="http://schemas.openxmlformats.org/officeDocument/2006/relationships/hyperlink" Target="https://searchingforexcellence.co.uk/free-resources-2/"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hyperlink" Target="https://www.amazon.co.uk/s?k=9781785833984+%7C+9781785833977&amp;ref=nb_sb_noss"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D41E-EBEB-483D-8637-F30D4F284E4E}"/>
              </a:ext>
            </a:extLst>
          </p:cNvPr>
          <p:cNvSpPr>
            <a:spLocks noGrp="1"/>
          </p:cNvSpPr>
          <p:nvPr>
            <p:ph type="ctrTitle"/>
          </p:nvPr>
        </p:nvSpPr>
        <p:spPr>
          <a:xfrm>
            <a:off x="1524000" y="1896580"/>
            <a:ext cx="9144000" cy="2387600"/>
          </a:xfrm>
        </p:spPr>
        <p:txBody>
          <a:bodyPr>
            <a:normAutofit fontScale="90000"/>
          </a:bodyPr>
          <a:lstStyle/>
          <a:p>
            <a:br>
              <a:rPr lang="en-GB" sz="4000" dirty="0"/>
            </a:br>
            <a:br>
              <a:rPr lang="en-GB" sz="4000" dirty="0"/>
            </a:br>
            <a:br>
              <a:rPr lang="en-GB" sz="4000" dirty="0"/>
            </a:br>
            <a:r>
              <a:rPr lang="en-GB" sz="4900" dirty="0"/>
              <a:t>Opening Doors to Ambitious Primary English</a:t>
            </a:r>
            <a:br>
              <a:rPr lang="en-GB" sz="4900" dirty="0"/>
            </a:br>
            <a:r>
              <a:rPr lang="en-GB" sz="4900" dirty="0"/>
              <a:t>Melbourne School</a:t>
            </a:r>
            <a:br>
              <a:rPr lang="en-GB" sz="3600" dirty="0"/>
            </a:br>
            <a:r>
              <a:rPr lang="en-GB" sz="3600" dirty="0"/>
              <a:t>December 2nd, 2024</a:t>
            </a:r>
            <a:br>
              <a:rPr lang="en-GB" sz="4000" dirty="0"/>
            </a:br>
            <a:endParaRPr lang="en-GB" dirty="0"/>
          </a:p>
        </p:txBody>
      </p:sp>
      <p:sp>
        <p:nvSpPr>
          <p:cNvPr id="3" name="Subtitle 2">
            <a:extLst>
              <a:ext uri="{FF2B5EF4-FFF2-40B4-BE49-F238E27FC236}">
                <a16:creationId xmlns:a16="http://schemas.microsoft.com/office/drawing/2014/main" id="{7EA4A56C-B68D-4BB0-A45A-7B75FD02B98F}"/>
              </a:ext>
            </a:extLst>
          </p:cNvPr>
          <p:cNvSpPr>
            <a:spLocks noGrp="1"/>
          </p:cNvSpPr>
          <p:nvPr>
            <p:ph type="subTitle" idx="1"/>
          </p:nvPr>
        </p:nvSpPr>
        <p:spPr>
          <a:xfrm>
            <a:off x="1524000" y="3602038"/>
            <a:ext cx="9144000" cy="2387600"/>
          </a:xfrm>
        </p:spPr>
        <p:txBody>
          <a:bodyPr>
            <a:normAutofit fontScale="92500" lnSpcReduction="20000"/>
          </a:bodyPr>
          <a:lstStyle/>
          <a:p>
            <a:r>
              <a:rPr lang="en-GB" dirty="0"/>
              <a:t>Bob Cox, Author and Educational Consultant.</a:t>
            </a:r>
          </a:p>
          <a:p>
            <a:r>
              <a:rPr lang="en-GB" dirty="0"/>
              <a:t>Director of ‘Searching for Excellence Ltd’</a:t>
            </a:r>
          </a:p>
          <a:p>
            <a:r>
              <a:rPr lang="en-GB" dirty="0"/>
              <a:t>@BobCox_SFE</a:t>
            </a:r>
          </a:p>
          <a:p>
            <a:r>
              <a:rPr lang="en-GB" sz="3900" dirty="0">
                <a:solidFill>
                  <a:srgbClr val="FF0000"/>
                </a:solidFill>
              </a:rPr>
              <a:t>@openingdoors.bsky.social</a:t>
            </a:r>
          </a:p>
          <a:p>
            <a:r>
              <a:rPr lang="en-GB" dirty="0">
                <a:hlinkClick r:id="rId2"/>
              </a:rPr>
              <a:t>www.searchingforexcellence.co.uk</a:t>
            </a:r>
            <a:endParaRPr lang="en-GB" dirty="0"/>
          </a:p>
          <a:p>
            <a:r>
              <a:rPr lang="en-GB" dirty="0">
                <a:hlinkClick r:id="rId3"/>
              </a:rPr>
              <a:t>bobcox@searchingforexcellence.co.uk</a:t>
            </a:r>
            <a:endParaRPr lang="en-GB" dirty="0"/>
          </a:p>
          <a:p>
            <a:endParaRPr lang="en-GB" dirty="0"/>
          </a:p>
        </p:txBody>
      </p:sp>
      <p:pic>
        <p:nvPicPr>
          <p:cNvPr id="4" name="Picture 3">
            <a:extLst>
              <a:ext uri="{FF2B5EF4-FFF2-40B4-BE49-F238E27FC236}">
                <a16:creationId xmlns:a16="http://schemas.microsoft.com/office/drawing/2014/main" id="{5613D67D-7684-470F-9156-DA64CE903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49" y="145086"/>
            <a:ext cx="1479030" cy="1653201"/>
          </a:xfrm>
          <a:prstGeom prst="rect">
            <a:avLst/>
          </a:prstGeom>
        </p:spPr>
      </p:pic>
      <p:sp>
        <p:nvSpPr>
          <p:cNvPr id="5" name="TextBox 4">
            <a:extLst>
              <a:ext uri="{FF2B5EF4-FFF2-40B4-BE49-F238E27FC236}">
                <a16:creationId xmlns:a16="http://schemas.microsoft.com/office/drawing/2014/main" id="{8A59AE4D-41B8-4596-84F2-7C4147B3E9DD}"/>
              </a:ext>
            </a:extLst>
          </p:cNvPr>
          <p:cNvSpPr txBox="1"/>
          <p:nvPr/>
        </p:nvSpPr>
        <p:spPr>
          <a:xfrm>
            <a:off x="1928552" y="371521"/>
            <a:ext cx="4954385" cy="646331"/>
          </a:xfrm>
          <a:prstGeom prst="rect">
            <a:avLst/>
          </a:prstGeom>
          <a:solidFill>
            <a:schemeClr val="bg1">
              <a:lumMod val="85000"/>
            </a:schemeClr>
          </a:solidFill>
        </p:spPr>
        <p:txBody>
          <a:bodyPr wrap="square" rtlCol="0">
            <a:spAutoFit/>
          </a:bodyPr>
          <a:lstStyle/>
          <a:p>
            <a:r>
              <a:rPr lang="en-GB" dirty="0"/>
              <a:t>Winner in the ‘best educational book’ category, educational resource awards 2017</a:t>
            </a:r>
          </a:p>
        </p:txBody>
      </p:sp>
    </p:spTree>
    <p:extLst>
      <p:ext uri="{BB962C8B-B14F-4D97-AF65-F5344CB8AC3E}">
        <p14:creationId xmlns:p14="http://schemas.microsoft.com/office/powerpoint/2010/main" val="149042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517E-4975-D88E-ACDB-488C72C3ED14}"/>
              </a:ext>
            </a:extLst>
          </p:cNvPr>
          <p:cNvSpPr>
            <a:spLocks noGrp="1"/>
          </p:cNvSpPr>
          <p:nvPr>
            <p:ph type="title"/>
          </p:nvPr>
        </p:nvSpPr>
        <p:spPr/>
        <p:txBody>
          <a:bodyPr>
            <a:normAutofit/>
          </a:bodyPr>
          <a:lstStyle/>
          <a:p>
            <a:r>
              <a:rPr lang="en-GB" sz="3200" dirty="0"/>
              <a:t>From ‘Metamorphosis’ by Franz Kafka</a:t>
            </a:r>
          </a:p>
        </p:txBody>
      </p:sp>
      <p:sp>
        <p:nvSpPr>
          <p:cNvPr id="3" name="Content Placeholder 2">
            <a:extLst>
              <a:ext uri="{FF2B5EF4-FFF2-40B4-BE49-F238E27FC236}">
                <a16:creationId xmlns:a16="http://schemas.microsoft.com/office/drawing/2014/main" id="{F499D940-CEB0-54F6-4F69-FBEA4DB9EA52}"/>
              </a:ext>
            </a:extLst>
          </p:cNvPr>
          <p:cNvSpPr>
            <a:spLocks noGrp="1"/>
          </p:cNvSpPr>
          <p:nvPr>
            <p:ph idx="1"/>
          </p:nvPr>
        </p:nvSpPr>
        <p:spPr/>
        <p:txBody>
          <a:bodyPr>
            <a:normAutofit/>
          </a:bodyPr>
          <a:lstStyle/>
          <a:p>
            <a:pPr indent="0">
              <a:spcAft>
                <a:spcPts val="600"/>
              </a:spcAft>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One morning Gregor Samsa woke in his bed from uneasy dreams and found he had turned into a huge verminous insect. He lay on his hard shell-like back, and when he raised his head slightly, he saw his rounded brown underbelly, divided into a series of curved ridges, on which the bedding could scarcely stay in place and was about to slip off completely. His numerous legs, which were pitifully thin relative to the rest of his body, wriggled helplessly in front of his eyes. </a:t>
            </a:r>
          </a:p>
          <a:p>
            <a:pPr marL="0" indent="0">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   ‘What has happened to me?’ he thought. It was not a dream.</a:t>
            </a:r>
            <a:endParaRPr lang="en-GB" sz="2400" dirty="0"/>
          </a:p>
        </p:txBody>
      </p:sp>
      <p:sp>
        <p:nvSpPr>
          <p:cNvPr id="8" name="TextBox 7">
            <a:extLst>
              <a:ext uri="{FF2B5EF4-FFF2-40B4-BE49-F238E27FC236}">
                <a16:creationId xmlns:a16="http://schemas.microsoft.com/office/drawing/2014/main" id="{18881026-222E-2255-6EB7-17FA00BF9887}"/>
              </a:ext>
            </a:extLst>
          </p:cNvPr>
          <p:cNvSpPr txBox="1"/>
          <p:nvPr/>
        </p:nvSpPr>
        <p:spPr>
          <a:xfrm>
            <a:off x="3190462" y="4834572"/>
            <a:ext cx="4830418" cy="1477328"/>
          </a:xfrm>
          <a:prstGeom prst="rect">
            <a:avLst/>
          </a:prstGeom>
          <a:solidFill>
            <a:schemeClr val="bg2">
              <a:lumMod val="90000"/>
            </a:schemeClr>
          </a:solidFill>
        </p:spPr>
        <p:txBody>
          <a:bodyPr wrap="square" rtlCol="0">
            <a:spAutoFit/>
          </a:bodyPr>
          <a:lstStyle/>
          <a:p>
            <a:r>
              <a:rPr lang="en-GB" dirty="0"/>
              <a:t>Explore the precise description of the body:</a:t>
            </a:r>
          </a:p>
          <a:p>
            <a:pPr marL="285750" indent="-285750">
              <a:buFontTx/>
              <a:buChar char="-"/>
            </a:pPr>
            <a:r>
              <a:rPr lang="en-GB" dirty="0"/>
              <a:t>underbelly</a:t>
            </a:r>
          </a:p>
          <a:p>
            <a:pPr marL="285750" indent="-285750">
              <a:buFontTx/>
              <a:buChar char="-"/>
            </a:pPr>
            <a:r>
              <a:rPr lang="en-GB" dirty="0"/>
              <a:t>legs</a:t>
            </a:r>
          </a:p>
          <a:p>
            <a:pPr marL="285750" indent="-285750">
              <a:buFontTx/>
              <a:buChar char="-"/>
            </a:pPr>
            <a:r>
              <a:rPr lang="en-GB" dirty="0"/>
              <a:t>back</a:t>
            </a:r>
          </a:p>
          <a:p>
            <a:pPr marL="285750" indent="-285750">
              <a:buFontTx/>
              <a:buChar char="-"/>
            </a:pPr>
            <a:endParaRPr lang="en-GB" dirty="0"/>
          </a:p>
        </p:txBody>
      </p:sp>
      <p:pic>
        <p:nvPicPr>
          <p:cNvPr id="9" name="Picture 8">
            <a:extLst>
              <a:ext uri="{FF2B5EF4-FFF2-40B4-BE49-F238E27FC236}">
                <a16:creationId xmlns:a16="http://schemas.microsoft.com/office/drawing/2014/main" id="{0C1C93AC-67A5-6364-43F5-C3FEEBCBF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0722" y="4585252"/>
            <a:ext cx="1552017" cy="1888098"/>
          </a:xfrm>
          <a:prstGeom prst="rect">
            <a:avLst/>
          </a:prstGeom>
        </p:spPr>
      </p:pic>
    </p:spTree>
    <p:extLst>
      <p:ext uri="{BB962C8B-B14F-4D97-AF65-F5344CB8AC3E}">
        <p14:creationId xmlns:p14="http://schemas.microsoft.com/office/powerpoint/2010/main" val="895131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6D6A-6E1E-5679-162A-C246C6F5BB6A}"/>
              </a:ext>
            </a:extLst>
          </p:cNvPr>
          <p:cNvSpPr>
            <a:spLocks noGrp="1"/>
          </p:cNvSpPr>
          <p:nvPr>
            <p:ph type="title"/>
          </p:nvPr>
        </p:nvSpPr>
        <p:spPr/>
        <p:txBody>
          <a:bodyPr>
            <a:normAutofit/>
          </a:bodyPr>
          <a:lstStyle/>
          <a:p>
            <a:r>
              <a:rPr lang="en-GB" sz="2800" dirty="0">
                <a:hlinkClick r:id="rId2"/>
              </a:rPr>
              <a:t>Opening Doors to Quality Writing - Crown House Publishing</a:t>
            </a:r>
            <a:endParaRPr lang="en-GB" sz="2800" dirty="0"/>
          </a:p>
        </p:txBody>
      </p:sp>
      <p:sp>
        <p:nvSpPr>
          <p:cNvPr id="3" name="Content Placeholder 2">
            <a:extLst>
              <a:ext uri="{FF2B5EF4-FFF2-40B4-BE49-F238E27FC236}">
                <a16:creationId xmlns:a16="http://schemas.microsoft.com/office/drawing/2014/main" id="{D99BF4F8-7CEA-AB78-A22D-1E63873A94C8}"/>
              </a:ext>
            </a:extLst>
          </p:cNvPr>
          <p:cNvSpPr>
            <a:spLocks noGrp="1"/>
          </p:cNvSpPr>
          <p:nvPr>
            <p:ph idx="1"/>
          </p:nvPr>
        </p:nvSpPr>
        <p:spPr/>
        <p:txBody>
          <a:bodyPr>
            <a:normAutofit lnSpcReduction="10000"/>
          </a:bodyPr>
          <a:lstStyle/>
          <a:p>
            <a:pPr marL="0" indent="0">
              <a:buNone/>
            </a:pPr>
            <a:r>
              <a:rPr lang="en-GB" sz="3200" dirty="0">
                <a:effectLst/>
                <a:latin typeface="Calibri" panose="020F0502020204030204" pitchFamily="34" charset="0"/>
                <a:ea typeface="Calibri" panose="020F0502020204030204" pitchFamily="34" charset="0"/>
                <a:cs typeface="Times New Roman" panose="02020603050405020304" pitchFamily="18" charset="0"/>
              </a:rPr>
              <a:t>Gregor Samsa woke up sweating from uneasy dreams: he immediately felt that something was wrong. He opened his eyes, expecting to see his bland, peeling ceiling, but to his surprise, he saw his curtains and his wardrobe, which were on either side of his bed. ‘Huh,’ he thought, ‘What has happened?’. He lifted his head, and to his horror, a white, feather-covered body was spread out beneath him. Gregor Samsa was now a chicken! </a:t>
            </a:r>
          </a:p>
          <a:p>
            <a:pPr marL="0" indent="0">
              <a:buNone/>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dirty="0">
                <a:latin typeface="Calibri" panose="020F0502020204030204" pitchFamily="34" charset="0"/>
                <a:ea typeface="Calibri" panose="020F0502020204030204" pitchFamily="34" charset="0"/>
                <a:cs typeface="Times New Roman" panose="02020603050405020304" pitchFamily="18" charset="0"/>
              </a:rPr>
              <a:t>Olive. </a:t>
            </a:r>
            <a:r>
              <a:rPr lang="en-GB" sz="3200" dirty="0" err="1">
                <a:latin typeface="Calibri" panose="020F0502020204030204" pitchFamily="34" charset="0"/>
                <a:ea typeface="Calibri" panose="020F0502020204030204" pitchFamily="34" charset="0"/>
                <a:cs typeface="Times New Roman" panose="02020603050405020304" pitchFamily="18" charset="0"/>
              </a:rPr>
              <a:t>Rossett</a:t>
            </a:r>
            <a:r>
              <a:rPr lang="en-GB" sz="3200" dirty="0">
                <a:latin typeface="Calibri" panose="020F0502020204030204" pitchFamily="34" charset="0"/>
                <a:ea typeface="Calibri" panose="020F0502020204030204" pitchFamily="34" charset="0"/>
                <a:cs typeface="Times New Roman" panose="02020603050405020304" pitchFamily="18" charset="0"/>
              </a:rPr>
              <a:t> Acre Primary School</a:t>
            </a:r>
            <a:endParaRPr lang="en-GB" sz="3200" dirty="0"/>
          </a:p>
        </p:txBody>
      </p:sp>
    </p:spTree>
    <p:extLst>
      <p:ext uri="{BB962C8B-B14F-4D97-AF65-F5344CB8AC3E}">
        <p14:creationId xmlns:p14="http://schemas.microsoft.com/office/powerpoint/2010/main" val="1661509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04F1A-A8A4-10C0-E820-C03541A3805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72499206-414F-E465-EA92-EE87F0CC76B2}"/>
              </a:ext>
            </a:extLst>
          </p:cNvPr>
          <p:cNvSpPr>
            <a:spLocks noGrp="1"/>
          </p:cNvSpPr>
          <p:nvPr>
            <p:ph type="body" idx="1"/>
          </p:nvPr>
        </p:nvSpPr>
        <p:spPr/>
        <p:txBody>
          <a:bodyPr/>
          <a:lstStyle/>
          <a:p>
            <a:endParaRPr lang="en-GB"/>
          </a:p>
        </p:txBody>
      </p:sp>
      <p:sp>
        <p:nvSpPr>
          <p:cNvPr id="5" name="Text Placeholder 4">
            <a:extLst>
              <a:ext uri="{FF2B5EF4-FFF2-40B4-BE49-F238E27FC236}">
                <a16:creationId xmlns:a16="http://schemas.microsoft.com/office/drawing/2014/main" id="{D8749A4E-BE07-A604-7F39-53D160F79488}"/>
              </a:ext>
            </a:extLst>
          </p:cNvPr>
          <p:cNvSpPr>
            <a:spLocks noGrp="1"/>
          </p:cNvSpPr>
          <p:nvPr>
            <p:ph type="body" sz="quarter" idx="3"/>
          </p:nvPr>
        </p:nvSpPr>
        <p:spPr/>
        <p:txBody>
          <a:bodyPr/>
          <a:lstStyle/>
          <a:p>
            <a:endParaRPr lang="en-GB"/>
          </a:p>
        </p:txBody>
      </p:sp>
      <p:sp>
        <p:nvSpPr>
          <p:cNvPr id="6" name="Content Placeholder 5">
            <a:extLst>
              <a:ext uri="{FF2B5EF4-FFF2-40B4-BE49-F238E27FC236}">
                <a16:creationId xmlns:a16="http://schemas.microsoft.com/office/drawing/2014/main" id="{E09F8D97-9FDC-6E6B-DEA5-25AD75C11833}"/>
              </a:ext>
            </a:extLst>
          </p:cNvPr>
          <p:cNvSpPr>
            <a:spLocks noGrp="1"/>
          </p:cNvSpPr>
          <p:nvPr>
            <p:ph sz="quarter" idx="4"/>
          </p:nvPr>
        </p:nvSpPr>
        <p:spPr/>
        <p:txBody>
          <a:bodyPr/>
          <a:lstStyle/>
          <a:p>
            <a:endParaRPr lang="en-GB" dirty="0"/>
          </a:p>
        </p:txBody>
      </p:sp>
      <p:pic>
        <p:nvPicPr>
          <p:cNvPr id="7" name="Content Placeholder 8" descr="A black and white drawing of a road through trees&#10;&#10;Description automatically generated">
            <a:extLst>
              <a:ext uri="{FF2B5EF4-FFF2-40B4-BE49-F238E27FC236}">
                <a16:creationId xmlns:a16="http://schemas.microsoft.com/office/drawing/2014/main" id="{F9CD6957-85FB-704C-D17B-49A0849EA7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30829" y="195944"/>
            <a:ext cx="8196942" cy="6385606"/>
          </a:xfrm>
          <a:prstGeom prst="rect">
            <a:avLst/>
          </a:prstGeom>
        </p:spPr>
      </p:pic>
    </p:spTree>
    <p:extLst>
      <p:ext uri="{BB962C8B-B14F-4D97-AF65-F5344CB8AC3E}">
        <p14:creationId xmlns:p14="http://schemas.microsoft.com/office/powerpoint/2010/main" val="319379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F6A45-BD99-28B0-CFFE-D7FF89CE501A}"/>
              </a:ext>
            </a:extLst>
          </p:cNvPr>
          <p:cNvSpPr>
            <a:spLocks noGrp="1"/>
          </p:cNvSpPr>
          <p:nvPr>
            <p:ph type="title"/>
          </p:nvPr>
        </p:nvSpPr>
        <p:spPr/>
        <p:txBody>
          <a:bodyPr>
            <a:normAutofit/>
          </a:bodyPr>
          <a:lstStyle/>
          <a:p>
            <a:r>
              <a:rPr lang="en-GB" dirty="0"/>
              <a:t>The Joy of Writing</a:t>
            </a:r>
            <a:br>
              <a:rPr lang="en-GB" dirty="0"/>
            </a:br>
            <a:r>
              <a:rPr lang="en-GB" sz="3600" dirty="0"/>
              <a:t>From </a:t>
            </a:r>
            <a:r>
              <a:rPr lang="en-GB" sz="3600" i="1" dirty="0"/>
              <a:t>The Path </a:t>
            </a:r>
            <a:r>
              <a:rPr lang="en-GB" sz="3600" dirty="0"/>
              <a:t>by Chloe, Coastlands School. Year 5</a:t>
            </a:r>
          </a:p>
        </p:txBody>
      </p:sp>
      <p:sp>
        <p:nvSpPr>
          <p:cNvPr id="6" name="Text Placeholder 5">
            <a:extLst>
              <a:ext uri="{FF2B5EF4-FFF2-40B4-BE49-F238E27FC236}">
                <a16:creationId xmlns:a16="http://schemas.microsoft.com/office/drawing/2014/main" id="{7AC3050A-7B53-520C-4585-5018F43ECD78}"/>
              </a:ext>
            </a:extLst>
          </p:cNvPr>
          <p:cNvSpPr>
            <a:spLocks noGrp="1"/>
          </p:cNvSpPr>
          <p:nvPr>
            <p:ph type="body" idx="1"/>
          </p:nvPr>
        </p:nvSpPr>
        <p:spPr>
          <a:xfrm>
            <a:off x="839788" y="1681163"/>
            <a:ext cx="10512424" cy="823912"/>
          </a:xfrm>
        </p:spPr>
        <p:txBody>
          <a:bodyPr>
            <a:normAutofit/>
          </a:bodyPr>
          <a:lstStyle/>
          <a:p>
            <a:r>
              <a:rPr lang="en-GB" dirty="0">
                <a:hlinkClick r:id="rId2"/>
              </a:rPr>
              <a:t>Opening Doors to Famous Poetry and Prose - pupils work inspired by Part 1: Unit 5: Paths of Mystery - Crown House Publishing</a:t>
            </a:r>
            <a:endParaRPr lang="en-GB" dirty="0"/>
          </a:p>
        </p:txBody>
      </p:sp>
      <p:sp>
        <p:nvSpPr>
          <p:cNvPr id="4" name="Text Placeholder 3">
            <a:extLst>
              <a:ext uri="{FF2B5EF4-FFF2-40B4-BE49-F238E27FC236}">
                <a16:creationId xmlns:a16="http://schemas.microsoft.com/office/drawing/2014/main" id="{BC7E4EF9-BB87-BD23-955C-8F91A358D1FE}"/>
              </a:ext>
            </a:extLst>
          </p:cNvPr>
          <p:cNvSpPr>
            <a:spLocks noGrp="1"/>
          </p:cNvSpPr>
          <p:nvPr>
            <p:ph sz="half" idx="2"/>
          </p:nvPr>
        </p:nvSpPr>
        <p:spPr/>
        <p:txBody>
          <a:bodyPr>
            <a:normAutofit fontScale="40000" lnSpcReduction="20000"/>
          </a:bodyPr>
          <a:lstStyle/>
          <a:p>
            <a:pPr marL="0" indent="0" algn="l">
              <a:buNone/>
            </a:pPr>
            <a:endParaRPr lang="en-GB" b="0" i="0" dirty="0">
              <a:solidFill>
                <a:srgbClr val="000000"/>
              </a:solidFill>
              <a:effectLst/>
              <a:latin typeface="Times New Roman" panose="02020603050405020304" pitchFamily="18" charset="0"/>
            </a:endParaRPr>
          </a:p>
          <a:p>
            <a:pPr marL="0" indent="0" algn="l">
              <a:buNone/>
            </a:pPr>
            <a:r>
              <a:rPr lang="en-GB" sz="6000" b="0" i="0" dirty="0">
                <a:solidFill>
                  <a:srgbClr val="000000"/>
                </a:solidFill>
                <a:effectLst/>
                <a:latin typeface="Times New Roman" panose="02020603050405020304" pitchFamily="18" charset="0"/>
              </a:rPr>
              <a:t>Running between a forest and a village</a:t>
            </a:r>
          </a:p>
          <a:p>
            <a:pPr marL="0" indent="0" algn="l">
              <a:buNone/>
            </a:pPr>
            <a:r>
              <a:rPr lang="en-GB" sz="6000" b="0" i="0" dirty="0">
                <a:solidFill>
                  <a:srgbClr val="000000"/>
                </a:solidFill>
                <a:effectLst/>
                <a:latin typeface="Times New Roman" panose="02020603050405020304" pitchFamily="18" charset="0"/>
              </a:rPr>
              <a:t>Is the ghost of a meandering path</a:t>
            </a:r>
          </a:p>
          <a:p>
            <a:pPr marL="0" indent="0" algn="l">
              <a:buNone/>
            </a:pPr>
            <a:r>
              <a:rPr lang="en-GB" sz="6000" b="0" i="0" dirty="0">
                <a:solidFill>
                  <a:srgbClr val="000000"/>
                </a:solidFill>
                <a:effectLst/>
                <a:latin typeface="Times New Roman" panose="02020603050405020304" pitchFamily="18" charset="0"/>
              </a:rPr>
              <a:t>That, in days long passed,</a:t>
            </a:r>
          </a:p>
          <a:p>
            <a:pPr marL="0" indent="0" algn="l">
              <a:buNone/>
            </a:pPr>
            <a:r>
              <a:rPr lang="en-GB" sz="6000" b="0" i="0" dirty="0">
                <a:solidFill>
                  <a:srgbClr val="000000"/>
                </a:solidFill>
                <a:effectLst/>
                <a:latin typeface="Times New Roman" panose="02020603050405020304" pitchFamily="18" charset="0"/>
              </a:rPr>
              <a:t>served the milkman</a:t>
            </a:r>
          </a:p>
          <a:p>
            <a:pPr marL="0" indent="0" algn="l">
              <a:buNone/>
            </a:pPr>
            <a:r>
              <a:rPr lang="en-GB" sz="6000" b="0" i="0" dirty="0">
                <a:solidFill>
                  <a:srgbClr val="000000"/>
                </a:solidFill>
                <a:effectLst/>
                <a:latin typeface="Times New Roman" panose="02020603050405020304" pitchFamily="18" charset="0"/>
              </a:rPr>
              <a:t>With his horse, cantering back</a:t>
            </a:r>
          </a:p>
          <a:p>
            <a:pPr marL="0" indent="0" algn="l">
              <a:buNone/>
            </a:pPr>
            <a:r>
              <a:rPr lang="en-GB" sz="6000" b="0" i="0" dirty="0">
                <a:solidFill>
                  <a:srgbClr val="000000"/>
                </a:solidFill>
                <a:effectLst/>
                <a:latin typeface="Times New Roman" panose="02020603050405020304" pitchFamily="18" charset="0"/>
              </a:rPr>
              <a:t>From a hard day’s work;</a:t>
            </a:r>
          </a:p>
          <a:p>
            <a:pPr marL="0" indent="0" algn="l">
              <a:buNone/>
            </a:pPr>
            <a:r>
              <a:rPr lang="en-GB" sz="6000" b="0" i="0" dirty="0">
                <a:solidFill>
                  <a:srgbClr val="000000"/>
                </a:solidFill>
                <a:effectLst/>
                <a:latin typeface="Times New Roman" panose="02020603050405020304" pitchFamily="18" charset="0"/>
              </a:rPr>
              <a:t>Foxes that paced, preparing to catch</a:t>
            </a:r>
          </a:p>
          <a:p>
            <a:pPr marL="0" indent="0" algn="l">
              <a:buNone/>
            </a:pPr>
            <a:r>
              <a:rPr lang="en-GB" sz="6000" b="0" i="0" dirty="0">
                <a:solidFill>
                  <a:srgbClr val="000000"/>
                </a:solidFill>
                <a:effectLst/>
                <a:latin typeface="Times New Roman" panose="02020603050405020304" pitchFamily="18" charset="0"/>
              </a:rPr>
              <a:t>Their dinner, as the grand old owl</a:t>
            </a:r>
          </a:p>
          <a:p>
            <a:pPr marL="0" indent="0" algn="l">
              <a:buNone/>
            </a:pPr>
            <a:r>
              <a:rPr lang="en-GB" sz="6000" dirty="0">
                <a:solidFill>
                  <a:srgbClr val="000000"/>
                </a:solidFill>
                <a:latin typeface="Times New Roman" panose="02020603050405020304" pitchFamily="18" charset="0"/>
              </a:rPr>
              <a:t>Whistled to his mate</a:t>
            </a:r>
            <a:endParaRPr lang="en-GB" sz="6000" b="0" i="0" dirty="0">
              <a:solidFill>
                <a:srgbClr val="000000"/>
              </a:solidFill>
              <a:effectLst/>
              <a:latin typeface="Times New Roman" panose="02020603050405020304" pitchFamily="18" charset="0"/>
            </a:endParaRPr>
          </a:p>
          <a:p>
            <a:endParaRPr lang="en-GB" dirty="0"/>
          </a:p>
        </p:txBody>
      </p:sp>
      <p:sp>
        <p:nvSpPr>
          <p:cNvPr id="7" name="Text Placeholder 6">
            <a:extLst>
              <a:ext uri="{FF2B5EF4-FFF2-40B4-BE49-F238E27FC236}">
                <a16:creationId xmlns:a16="http://schemas.microsoft.com/office/drawing/2014/main" id="{AFE45E25-ED2A-2C69-BC8A-044EA98744F7}"/>
              </a:ext>
            </a:extLst>
          </p:cNvPr>
          <p:cNvSpPr>
            <a:spLocks noGrp="1"/>
          </p:cNvSpPr>
          <p:nvPr>
            <p:ph type="body" sz="quarter" idx="3"/>
          </p:nvPr>
        </p:nvSpPr>
        <p:spPr/>
        <p:txBody>
          <a:bodyPr>
            <a:normAutofit/>
          </a:bodyPr>
          <a:lstStyle/>
          <a:p>
            <a:endParaRPr lang="en-GB"/>
          </a:p>
        </p:txBody>
      </p:sp>
      <p:pic>
        <p:nvPicPr>
          <p:cNvPr id="9" name="Content Placeholder 8" descr="A black and white drawing of a road through trees&#10;&#10;Description automatically generated">
            <a:extLst>
              <a:ext uri="{FF2B5EF4-FFF2-40B4-BE49-F238E27FC236}">
                <a16:creationId xmlns:a16="http://schemas.microsoft.com/office/drawing/2014/main" id="{9FADFEC5-94A6-A96C-722A-609CCEE55D1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848534" y="2505075"/>
            <a:ext cx="3852745" cy="3684588"/>
          </a:xfrm>
          <a:prstGeom prst="rect">
            <a:avLst/>
          </a:prstGeom>
        </p:spPr>
      </p:pic>
    </p:spTree>
    <p:extLst>
      <p:ext uri="{BB962C8B-B14F-4D97-AF65-F5344CB8AC3E}">
        <p14:creationId xmlns:p14="http://schemas.microsoft.com/office/powerpoint/2010/main" val="831987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91DA-6C8D-070E-7FD7-8738353E5F95}"/>
              </a:ext>
            </a:extLst>
          </p:cNvPr>
          <p:cNvSpPr>
            <a:spLocks noGrp="1"/>
          </p:cNvSpPr>
          <p:nvPr>
            <p:ph type="title"/>
          </p:nvPr>
        </p:nvSpPr>
        <p:spPr/>
        <p:txBody>
          <a:bodyPr/>
          <a:lstStyle/>
          <a:p>
            <a:r>
              <a:rPr lang="en-GB" dirty="0"/>
              <a:t>From ‘The Path’ by Edward Thomas</a:t>
            </a:r>
          </a:p>
        </p:txBody>
      </p:sp>
      <p:sp>
        <p:nvSpPr>
          <p:cNvPr id="3" name="Text Placeholder 2">
            <a:extLst>
              <a:ext uri="{FF2B5EF4-FFF2-40B4-BE49-F238E27FC236}">
                <a16:creationId xmlns:a16="http://schemas.microsoft.com/office/drawing/2014/main" id="{3BB4069D-211F-FFF2-988F-226F02157E7C}"/>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27D93D5C-11EF-C33C-33FE-FEC036D43954}"/>
              </a:ext>
            </a:extLst>
          </p:cNvPr>
          <p:cNvSpPr>
            <a:spLocks noGrp="1"/>
          </p:cNvSpPr>
          <p:nvPr>
            <p:ph sz="half" idx="2"/>
          </p:nvPr>
        </p:nvSpPr>
        <p:spPr/>
        <p:txBody>
          <a:bodyPr>
            <a:normAutofit fontScale="85000" lnSpcReduction="20000"/>
          </a:bodyPr>
          <a:lstStyle/>
          <a:p>
            <a:pPr marL="0" indent="0">
              <a:buNone/>
            </a:pPr>
            <a:r>
              <a:rPr lang="en-GB" dirty="0"/>
              <a:t>To see a child is rare there, and the eye </a:t>
            </a:r>
          </a:p>
          <a:p>
            <a:pPr marL="0" indent="0">
              <a:buNone/>
            </a:pPr>
            <a:r>
              <a:rPr lang="en-GB" dirty="0"/>
              <a:t>Has but the road, the wood that overhangs </a:t>
            </a:r>
          </a:p>
          <a:p>
            <a:pPr marL="0" indent="0">
              <a:buNone/>
            </a:pPr>
            <a:r>
              <a:rPr lang="en-GB" dirty="0"/>
              <a:t>And </a:t>
            </a:r>
            <a:r>
              <a:rPr lang="en-GB" dirty="0" err="1"/>
              <a:t>underyawns</a:t>
            </a:r>
            <a:r>
              <a:rPr lang="en-GB" dirty="0"/>
              <a:t> it, and the path that looks </a:t>
            </a:r>
          </a:p>
          <a:p>
            <a:pPr marL="0" indent="0">
              <a:buNone/>
            </a:pPr>
            <a:r>
              <a:rPr lang="en-GB" dirty="0"/>
              <a:t>As if it led on to some legendary </a:t>
            </a:r>
          </a:p>
          <a:p>
            <a:pPr marL="0" indent="0">
              <a:buNone/>
            </a:pPr>
            <a:r>
              <a:rPr lang="en-GB" dirty="0"/>
              <a:t>Or fancied place where men have wished to go </a:t>
            </a:r>
          </a:p>
          <a:p>
            <a:pPr marL="0" indent="0">
              <a:buNone/>
            </a:pPr>
            <a:r>
              <a:rPr lang="en-GB" dirty="0"/>
              <a:t>And stay; till, sudden, it ends where the wood ends</a:t>
            </a:r>
          </a:p>
        </p:txBody>
      </p:sp>
      <p:sp>
        <p:nvSpPr>
          <p:cNvPr id="5" name="Text Placeholder 4">
            <a:extLst>
              <a:ext uri="{FF2B5EF4-FFF2-40B4-BE49-F238E27FC236}">
                <a16:creationId xmlns:a16="http://schemas.microsoft.com/office/drawing/2014/main" id="{57815352-6B0F-1ED1-0539-35165D5F3D15}"/>
              </a:ext>
            </a:extLst>
          </p:cNvPr>
          <p:cNvSpPr>
            <a:spLocks noGrp="1"/>
          </p:cNvSpPr>
          <p:nvPr>
            <p:ph type="body" sz="quarter" idx="3"/>
          </p:nvPr>
        </p:nvSpPr>
        <p:spPr/>
        <p:txBody>
          <a:bodyPr/>
          <a:lstStyle/>
          <a:p>
            <a:endParaRPr lang="en-GB"/>
          </a:p>
        </p:txBody>
      </p:sp>
      <p:pic>
        <p:nvPicPr>
          <p:cNvPr id="7" name="Content Placeholder 8" descr="A black and white drawing of a road through trees&#10;&#10;Description automatically generated">
            <a:extLst>
              <a:ext uri="{FF2B5EF4-FFF2-40B4-BE49-F238E27FC236}">
                <a16:creationId xmlns:a16="http://schemas.microsoft.com/office/drawing/2014/main" id="{58907CA5-ED37-51CB-6295-2B3ADDCAA47E}"/>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837421" y="2505075"/>
            <a:ext cx="3852745" cy="3684588"/>
          </a:xfrm>
          <a:prstGeom prst="rect">
            <a:avLst/>
          </a:prstGeom>
        </p:spPr>
      </p:pic>
      <p:pic>
        <p:nvPicPr>
          <p:cNvPr id="6" name="Picture 5">
            <a:extLst>
              <a:ext uri="{FF2B5EF4-FFF2-40B4-BE49-F238E27FC236}">
                <a16:creationId xmlns:a16="http://schemas.microsoft.com/office/drawing/2014/main" id="{03F544E4-C005-0992-8162-754AA0814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3315" y="365125"/>
            <a:ext cx="1353701" cy="830818"/>
          </a:xfrm>
          <a:prstGeom prst="rect">
            <a:avLst/>
          </a:prstGeom>
        </p:spPr>
      </p:pic>
    </p:spTree>
    <p:extLst>
      <p:ext uri="{BB962C8B-B14F-4D97-AF65-F5344CB8AC3E}">
        <p14:creationId xmlns:p14="http://schemas.microsoft.com/office/powerpoint/2010/main" val="336665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4625-7F1C-8F11-1DCD-74D484DA041C}"/>
              </a:ext>
            </a:extLst>
          </p:cNvPr>
          <p:cNvSpPr>
            <a:spLocks noGrp="1"/>
          </p:cNvSpPr>
          <p:nvPr>
            <p:ph type="title"/>
          </p:nvPr>
        </p:nvSpPr>
        <p:spPr/>
        <p:txBody>
          <a:bodyPr/>
          <a:lstStyle/>
          <a:p>
            <a:endParaRPr lang="en-GB"/>
          </a:p>
        </p:txBody>
      </p:sp>
      <p:graphicFrame>
        <p:nvGraphicFramePr>
          <p:cNvPr id="5" name="Content Placeholder 4">
            <a:extLst>
              <a:ext uri="{FF2B5EF4-FFF2-40B4-BE49-F238E27FC236}">
                <a16:creationId xmlns:a16="http://schemas.microsoft.com/office/drawing/2014/main" id="{2C8F8729-EC65-573C-D3BC-F956BDC33DC8}"/>
              </a:ext>
            </a:extLst>
          </p:cNvPr>
          <p:cNvGraphicFramePr>
            <a:graphicFrameLocks noGrp="1"/>
          </p:cNvGraphicFramePr>
          <p:nvPr>
            <p:ph sz="half" idx="1"/>
          </p:nvPr>
        </p:nvGraphicFramePr>
        <p:xfrm>
          <a:off x="838199" y="220338"/>
          <a:ext cx="10057483" cy="6356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C59ACC7F-4389-F9AA-5344-69D488876A6F}"/>
              </a:ext>
            </a:extLst>
          </p:cNvPr>
          <p:cNvSpPr>
            <a:spLocks noGrp="1"/>
          </p:cNvSpPr>
          <p:nvPr>
            <p:ph sz="half" idx="2"/>
          </p:nvPr>
        </p:nvSpPr>
        <p:spPr>
          <a:xfrm>
            <a:off x="8637224" y="1825626"/>
            <a:ext cx="2082188" cy="819604"/>
          </a:xfrm>
        </p:spPr>
        <p:txBody>
          <a:bodyPr/>
          <a:lstStyle/>
          <a:p>
            <a:pPr marL="0" indent="0">
              <a:buNone/>
            </a:pPr>
            <a:endParaRPr lang="en-GB" dirty="0"/>
          </a:p>
        </p:txBody>
      </p:sp>
      <p:sp>
        <p:nvSpPr>
          <p:cNvPr id="6" name="TextBox 5">
            <a:extLst>
              <a:ext uri="{FF2B5EF4-FFF2-40B4-BE49-F238E27FC236}">
                <a16:creationId xmlns:a16="http://schemas.microsoft.com/office/drawing/2014/main" id="{BFA7206E-BD11-82FB-7F38-57B8A5E6D47B}"/>
              </a:ext>
            </a:extLst>
          </p:cNvPr>
          <p:cNvSpPr txBox="1"/>
          <p:nvPr/>
        </p:nvSpPr>
        <p:spPr>
          <a:xfrm>
            <a:off x="738131" y="1690688"/>
            <a:ext cx="3051672" cy="523220"/>
          </a:xfrm>
          <a:prstGeom prst="rect">
            <a:avLst/>
          </a:prstGeom>
          <a:solidFill>
            <a:schemeClr val="accent4">
              <a:lumMod val="60000"/>
              <a:lumOff val="40000"/>
            </a:schemeClr>
          </a:solidFill>
        </p:spPr>
        <p:txBody>
          <a:bodyPr wrap="square" rtlCol="0">
            <a:spAutoFit/>
          </a:bodyPr>
          <a:lstStyle/>
          <a:p>
            <a:r>
              <a:rPr lang="en-GB" sz="2800" dirty="0"/>
              <a:t>Doors are Opening</a:t>
            </a:r>
          </a:p>
        </p:txBody>
      </p:sp>
      <p:sp>
        <p:nvSpPr>
          <p:cNvPr id="3" name="TextBox 2">
            <a:extLst>
              <a:ext uri="{FF2B5EF4-FFF2-40B4-BE49-F238E27FC236}">
                <a16:creationId xmlns:a16="http://schemas.microsoft.com/office/drawing/2014/main" id="{6E9F9369-F09E-2753-8A20-C896DED61A89}"/>
              </a:ext>
            </a:extLst>
          </p:cNvPr>
          <p:cNvSpPr txBox="1"/>
          <p:nvPr/>
        </p:nvSpPr>
        <p:spPr>
          <a:xfrm>
            <a:off x="8229600" y="602283"/>
            <a:ext cx="3338110" cy="2391287"/>
          </a:xfrm>
          <a:prstGeom prst="rect">
            <a:avLst/>
          </a:prstGeom>
          <a:solidFill>
            <a:schemeClr val="accent4">
              <a:lumMod val="60000"/>
              <a:lumOff val="40000"/>
            </a:schemeClr>
          </a:solidFill>
        </p:spPr>
        <p:txBody>
          <a:bodyPr wrap="square" rtlCol="0">
            <a:spAutoFit/>
          </a:bodyPr>
          <a:lstStyle/>
          <a:p>
            <a:r>
              <a:rPr lang="en-GB" sz="2400" b="1" dirty="0"/>
              <a:t>Adapt ‘Opening Doors’ to your context. OD is not a version of the English curriculum; it’s principles and strategies</a:t>
            </a:r>
          </a:p>
        </p:txBody>
      </p:sp>
    </p:spTree>
    <p:extLst>
      <p:ext uri="{BB962C8B-B14F-4D97-AF65-F5344CB8AC3E}">
        <p14:creationId xmlns:p14="http://schemas.microsoft.com/office/powerpoint/2010/main" val="227498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02C49F-D2E0-4AB9-929C-364D006D36E6}"/>
              </a:ext>
            </a:extLst>
          </p:cNvPr>
          <p:cNvSpPr>
            <a:spLocks noGrp="1"/>
          </p:cNvSpPr>
          <p:nvPr>
            <p:ph type="title"/>
          </p:nvPr>
        </p:nvSpPr>
        <p:spPr/>
        <p:txBody>
          <a:bodyPr/>
          <a:lstStyle/>
          <a:p>
            <a:r>
              <a:rPr lang="en-GB" dirty="0"/>
              <a:t>Prof. Timothy Shanahan</a:t>
            </a:r>
            <a:br>
              <a:rPr lang="en-GB" dirty="0"/>
            </a:br>
            <a:r>
              <a:rPr lang="en-GB" sz="2800" dirty="0"/>
              <a:t>University of Illinois</a:t>
            </a:r>
          </a:p>
        </p:txBody>
      </p:sp>
      <p:sp>
        <p:nvSpPr>
          <p:cNvPr id="3" name="Content Placeholder 2">
            <a:extLst>
              <a:ext uri="{FF2B5EF4-FFF2-40B4-BE49-F238E27FC236}">
                <a16:creationId xmlns:a16="http://schemas.microsoft.com/office/drawing/2014/main" id="{0FE7009E-F082-4DB8-AF5F-8FD3B0BE3C33}"/>
              </a:ext>
            </a:extLst>
          </p:cNvPr>
          <p:cNvSpPr>
            <a:spLocks noGrp="1"/>
          </p:cNvSpPr>
          <p:nvPr>
            <p:ph sz="half" idx="1"/>
          </p:nvPr>
        </p:nvSpPr>
        <p:spPr/>
        <p:txBody>
          <a:bodyPr>
            <a:normAutofit/>
          </a:bodyPr>
          <a:lstStyle/>
          <a:p>
            <a:pPr marL="0" indent="0">
              <a:buNone/>
            </a:pPr>
            <a:r>
              <a:rPr lang="en-GB" b="1" i="1" dirty="0">
                <a:solidFill>
                  <a:srgbClr val="FF0000"/>
                </a:solidFill>
                <a:effectLst/>
                <a:latin typeface="Open Sans" panose="020B0606030504020204" pitchFamily="34" charset="0"/>
              </a:rPr>
              <a:t>If you really want your kids to excel in reading, get them challenging texts</a:t>
            </a:r>
            <a:r>
              <a:rPr lang="en-GB" b="0" i="1" dirty="0">
                <a:solidFill>
                  <a:srgbClr val="54504F"/>
                </a:solidFill>
                <a:effectLst/>
                <a:latin typeface="Open Sans" panose="020B0606030504020204" pitchFamily="34" charset="0"/>
              </a:rPr>
              <a:t>. Then engage them in discussions of those texts. Get them to write in response to the texts. </a:t>
            </a:r>
            <a:endParaRPr lang="en-GB" i="1" dirty="0">
              <a:solidFill>
                <a:srgbClr val="54504F"/>
              </a:solidFill>
              <a:latin typeface="Open Sans" panose="020B0606030504020204" pitchFamily="34" charset="0"/>
            </a:endParaRPr>
          </a:p>
          <a:p>
            <a:pPr marL="0" indent="0">
              <a:buNone/>
            </a:pPr>
            <a:r>
              <a:rPr lang="en-GB" dirty="0">
                <a:hlinkClick r:id="rId2"/>
              </a:rPr>
              <a:t>Do You Have a Pet Peeve about Reading? Here Are My Top Ten (Pt. 2) | Shanahan on Literacy</a:t>
            </a:r>
            <a:endParaRPr lang="en-GB" dirty="0"/>
          </a:p>
        </p:txBody>
      </p:sp>
      <p:sp>
        <p:nvSpPr>
          <p:cNvPr id="5" name="Content Placeholder 4">
            <a:extLst>
              <a:ext uri="{FF2B5EF4-FFF2-40B4-BE49-F238E27FC236}">
                <a16:creationId xmlns:a16="http://schemas.microsoft.com/office/drawing/2014/main" id="{42763825-0F4C-47B2-94F4-B4DFD4B179F8}"/>
              </a:ext>
            </a:extLst>
          </p:cNvPr>
          <p:cNvSpPr>
            <a:spLocks noGrp="1"/>
          </p:cNvSpPr>
          <p:nvPr>
            <p:ph sz="half" idx="2"/>
          </p:nvPr>
        </p:nvSpPr>
        <p:spPr/>
        <p:txBody>
          <a:bodyPr>
            <a:normAutofit/>
          </a:bodyPr>
          <a:lstStyle/>
          <a:p>
            <a:endParaRPr lang="en-GB" dirty="0"/>
          </a:p>
        </p:txBody>
      </p:sp>
      <p:pic>
        <p:nvPicPr>
          <p:cNvPr id="1028" name="Picture 4" descr="See the source image">
            <a:extLst>
              <a:ext uri="{FF2B5EF4-FFF2-40B4-BE49-F238E27FC236}">
                <a16:creationId xmlns:a16="http://schemas.microsoft.com/office/drawing/2014/main" id="{3E4F33AD-94F7-452F-B316-C3ED5D9DD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426" y="2038276"/>
            <a:ext cx="4951148" cy="338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256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C41C6-41F1-C882-9420-075534A9941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Chapter 7, page 80</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307BD-7BE1-8CE8-C0D9-1858C309070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3200" i="1" dirty="0"/>
              <a:t>Writing can be at the </a:t>
            </a:r>
            <a:r>
              <a:rPr lang="en-US" sz="3200" i="1" dirty="0" err="1"/>
              <a:t>centre</a:t>
            </a:r>
            <a:r>
              <a:rPr lang="en-US" sz="3200" i="1" dirty="0"/>
              <a:t> of the curriculum on a daily basis and integrated coherently alongside speaking, listening and reading.</a:t>
            </a:r>
          </a:p>
        </p:txBody>
      </p:sp>
      <p:pic>
        <p:nvPicPr>
          <p:cNvPr id="5" name="Content Placeholder 4" descr="A picture containing text, book&#10;&#10;Description automatically generated">
            <a:extLst>
              <a:ext uri="{FF2B5EF4-FFF2-40B4-BE49-F238E27FC236}">
                <a16:creationId xmlns:a16="http://schemas.microsoft.com/office/drawing/2014/main" id="{B4B3F96E-2890-CD03-6B03-1B242D2162D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82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4418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C3CD-124D-DF40-54C1-5AFF432EFE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00C3E7-9940-8F97-2C19-9A053A5C17CD}"/>
              </a:ext>
            </a:extLst>
          </p:cNvPr>
          <p:cNvSpPr>
            <a:spLocks noGrp="1"/>
          </p:cNvSpPr>
          <p:nvPr>
            <p:ph type="title"/>
          </p:nvPr>
        </p:nvSpPr>
        <p:spPr/>
        <p:txBody>
          <a:bodyPr/>
          <a:lstStyle/>
          <a:p>
            <a:r>
              <a:rPr lang="en-GB" dirty="0"/>
              <a:t>An Emerging Rationale for Challenging Texts</a:t>
            </a:r>
          </a:p>
        </p:txBody>
      </p:sp>
      <p:sp>
        <p:nvSpPr>
          <p:cNvPr id="5" name="Content Placeholder 4">
            <a:extLst>
              <a:ext uri="{FF2B5EF4-FFF2-40B4-BE49-F238E27FC236}">
                <a16:creationId xmlns:a16="http://schemas.microsoft.com/office/drawing/2014/main" id="{2E484C4A-16C4-4670-5C21-3EBF1ADAA221}"/>
              </a:ext>
            </a:extLst>
          </p:cNvPr>
          <p:cNvSpPr>
            <a:spLocks noGrp="1"/>
          </p:cNvSpPr>
          <p:nvPr>
            <p:ph sz="half" idx="1"/>
          </p:nvPr>
        </p:nvSpPr>
        <p:spPr>
          <a:xfrm>
            <a:off x="838200" y="1690688"/>
            <a:ext cx="5181600" cy="4486275"/>
          </a:xfrm>
          <a:solidFill>
            <a:schemeClr val="accent2">
              <a:lumMod val="60000"/>
              <a:lumOff val="40000"/>
            </a:schemeClr>
          </a:solidFill>
        </p:spPr>
        <p:txBody>
          <a:bodyPr>
            <a:normAutofit fontScale="85000" lnSpcReduction="20000"/>
          </a:bodyPr>
          <a:lstStyle/>
          <a:p>
            <a:r>
              <a:rPr lang="en-GB" dirty="0"/>
              <a:t>Using an easily accessible text</a:t>
            </a:r>
          </a:p>
          <a:p>
            <a:r>
              <a:rPr lang="en-GB" dirty="0"/>
              <a:t>Using visuals for delightful observations</a:t>
            </a:r>
          </a:p>
          <a:p>
            <a:r>
              <a:rPr lang="en-GB" dirty="0"/>
              <a:t>Using texts to deliver single aspects of English</a:t>
            </a:r>
          </a:p>
          <a:p>
            <a:r>
              <a:rPr lang="en-GB" dirty="0"/>
              <a:t>Using accessible texts to read aloud</a:t>
            </a:r>
          </a:p>
          <a:p>
            <a:r>
              <a:rPr lang="en-GB" dirty="0"/>
              <a:t>Using accessible texts for comprehension questions</a:t>
            </a:r>
          </a:p>
        </p:txBody>
      </p:sp>
      <p:sp>
        <p:nvSpPr>
          <p:cNvPr id="6" name="Content Placeholder 5">
            <a:extLst>
              <a:ext uri="{FF2B5EF4-FFF2-40B4-BE49-F238E27FC236}">
                <a16:creationId xmlns:a16="http://schemas.microsoft.com/office/drawing/2014/main" id="{D9A6B8C8-1533-347F-D921-D85BB1F7FB3C}"/>
              </a:ext>
            </a:extLst>
          </p:cNvPr>
          <p:cNvSpPr>
            <a:spLocks noGrp="1"/>
          </p:cNvSpPr>
          <p:nvPr>
            <p:ph sz="half" idx="2"/>
          </p:nvPr>
        </p:nvSpPr>
        <p:spPr>
          <a:solidFill>
            <a:schemeClr val="bg1"/>
          </a:solidFill>
        </p:spPr>
        <p:txBody>
          <a:bodyPr>
            <a:normAutofit fontScale="85000" lnSpcReduction="20000"/>
          </a:bodyPr>
          <a:lstStyle/>
          <a:p>
            <a:r>
              <a:rPr lang="en-GB" dirty="0"/>
              <a:t>Using a </a:t>
            </a:r>
            <a:r>
              <a:rPr lang="en-GB" b="1" dirty="0">
                <a:solidFill>
                  <a:srgbClr val="FF0000"/>
                </a:solidFill>
              </a:rPr>
              <a:t>more challenging text </a:t>
            </a:r>
            <a:r>
              <a:rPr lang="en-GB" dirty="0"/>
              <a:t>with an increasing range of access and intervention strategies</a:t>
            </a:r>
          </a:p>
          <a:p>
            <a:r>
              <a:rPr lang="en-GB" dirty="0"/>
              <a:t>Using visuals to </a:t>
            </a:r>
            <a:r>
              <a:rPr lang="en-GB" b="1" dirty="0">
                <a:solidFill>
                  <a:srgbClr val="FF0000"/>
                </a:solidFill>
              </a:rPr>
              <a:t>deepen </a:t>
            </a:r>
            <a:r>
              <a:rPr lang="en-GB" dirty="0"/>
              <a:t>understanding and develop vocabulary, ideas and writing</a:t>
            </a:r>
          </a:p>
          <a:p>
            <a:r>
              <a:rPr lang="en-GB" dirty="0"/>
              <a:t>Using </a:t>
            </a:r>
            <a:r>
              <a:rPr lang="en-GB" b="1" dirty="0">
                <a:solidFill>
                  <a:srgbClr val="FF0000"/>
                </a:solidFill>
              </a:rPr>
              <a:t>challenging texts </a:t>
            </a:r>
            <a:r>
              <a:rPr lang="en-GB" dirty="0"/>
              <a:t>to read aloud</a:t>
            </a:r>
          </a:p>
          <a:p>
            <a:r>
              <a:rPr lang="en-GB" dirty="0"/>
              <a:t>Using challenging texts to </a:t>
            </a:r>
            <a:r>
              <a:rPr lang="en-GB" b="1" dirty="0">
                <a:solidFill>
                  <a:srgbClr val="FF0000"/>
                </a:solidFill>
              </a:rPr>
              <a:t>improve</a:t>
            </a:r>
            <a:r>
              <a:rPr lang="en-GB" dirty="0"/>
              <a:t> reading and comprehension </a:t>
            </a:r>
          </a:p>
          <a:p>
            <a:r>
              <a:rPr lang="en-GB" dirty="0"/>
              <a:t>Using challenging texts as the </a:t>
            </a:r>
            <a:r>
              <a:rPr lang="en-GB" b="1" dirty="0">
                <a:solidFill>
                  <a:srgbClr val="FF0000"/>
                </a:solidFill>
              </a:rPr>
              <a:t>context for instruction</a:t>
            </a:r>
            <a:r>
              <a:rPr lang="en-GB" dirty="0"/>
              <a:t>, </a:t>
            </a:r>
            <a:r>
              <a:rPr lang="en-GB" dirty="0" err="1"/>
              <a:t>spg</a:t>
            </a:r>
            <a:r>
              <a:rPr lang="en-GB" dirty="0"/>
              <a:t> teaching and learning </a:t>
            </a:r>
            <a:r>
              <a:rPr lang="en-GB" b="1" dirty="0">
                <a:solidFill>
                  <a:srgbClr val="FF0000"/>
                </a:solidFill>
              </a:rPr>
              <a:t>dialogues</a:t>
            </a:r>
          </a:p>
        </p:txBody>
      </p:sp>
      <p:cxnSp>
        <p:nvCxnSpPr>
          <p:cNvPr id="10" name="Straight Arrow Connector 9">
            <a:extLst>
              <a:ext uri="{FF2B5EF4-FFF2-40B4-BE49-F238E27FC236}">
                <a16:creationId xmlns:a16="http://schemas.microsoft.com/office/drawing/2014/main" id="{FE78636F-B3F6-8156-DC5E-50E48F6FA39E}"/>
              </a:ext>
            </a:extLst>
          </p:cNvPr>
          <p:cNvCxnSpPr/>
          <p:nvPr/>
        </p:nvCxnSpPr>
        <p:spPr>
          <a:xfrm>
            <a:off x="3273286" y="6565536"/>
            <a:ext cx="4452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42A1630-F6A6-F146-827A-2D6F5973AE51}"/>
              </a:ext>
            </a:extLst>
          </p:cNvPr>
          <p:cNvSpPr txBox="1"/>
          <p:nvPr/>
        </p:nvSpPr>
        <p:spPr>
          <a:xfrm>
            <a:off x="385318" y="6265302"/>
            <a:ext cx="3043682" cy="523220"/>
          </a:xfrm>
          <a:prstGeom prst="rect">
            <a:avLst/>
          </a:prstGeom>
          <a:solidFill>
            <a:schemeClr val="accent6">
              <a:lumMod val="60000"/>
              <a:lumOff val="40000"/>
            </a:schemeClr>
          </a:solidFill>
        </p:spPr>
        <p:txBody>
          <a:bodyPr wrap="square" rtlCol="0">
            <a:spAutoFit/>
          </a:bodyPr>
          <a:lstStyle/>
          <a:p>
            <a:r>
              <a:rPr lang="en-GB" sz="2800" dirty="0"/>
              <a:t>From doors ajar</a:t>
            </a:r>
          </a:p>
        </p:txBody>
      </p:sp>
      <p:sp>
        <p:nvSpPr>
          <p:cNvPr id="12" name="TextBox 11">
            <a:extLst>
              <a:ext uri="{FF2B5EF4-FFF2-40B4-BE49-F238E27FC236}">
                <a16:creationId xmlns:a16="http://schemas.microsoft.com/office/drawing/2014/main" id="{C354861B-7267-53DB-E09C-652F1E4C7CED}"/>
              </a:ext>
            </a:extLst>
          </p:cNvPr>
          <p:cNvSpPr txBox="1"/>
          <p:nvPr/>
        </p:nvSpPr>
        <p:spPr>
          <a:xfrm>
            <a:off x="7726017" y="6265302"/>
            <a:ext cx="2955235" cy="523220"/>
          </a:xfrm>
          <a:prstGeom prst="rect">
            <a:avLst/>
          </a:prstGeom>
          <a:solidFill>
            <a:schemeClr val="accent6">
              <a:lumMod val="60000"/>
              <a:lumOff val="40000"/>
            </a:schemeClr>
          </a:solidFill>
        </p:spPr>
        <p:txBody>
          <a:bodyPr wrap="square" rtlCol="0">
            <a:spAutoFit/>
          </a:bodyPr>
          <a:lstStyle/>
          <a:p>
            <a:r>
              <a:rPr lang="en-GB" sz="2800" dirty="0"/>
              <a:t>To doors opening</a:t>
            </a:r>
          </a:p>
        </p:txBody>
      </p:sp>
      <p:sp>
        <p:nvSpPr>
          <p:cNvPr id="2" name="TextBox 1">
            <a:extLst>
              <a:ext uri="{FF2B5EF4-FFF2-40B4-BE49-F238E27FC236}">
                <a16:creationId xmlns:a16="http://schemas.microsoft.com/office/drawing/2014/main" id="{2BD0DD8D-DB68-BFEC-0232-4C93B5A0DEAC}"/>
              </a:ext>
            </a:extLst>
          </p:cNvPr>
          <p:cNvSpPr txBox="1"/>
          <p:nvPr/>
        </p:nvSpPr>
        <p:spPr>
          <a:xfrm>
            <a:off x="4775057" y="5457471"/>
            <a:ext cx="1582200" cy="854427"/>
          </a:xfrm>
          <a:prstGeom prst="rect">
            <a:avLst/>
          </a:prstGeom>
          <a:solidFill>
            <a:srgbClr val="92D050"/>
          </a:solidFill>
        </p:spPr>
        <p:txBody>
          <a:bodyPr wrap="square" rtlCol="0">
            <a:spAutoFit/>
          </a:bodyPr>
          <a:lstStyle/>
          <a:p>
            <a:r>
              <a:rPr lang="en-GB" sz="4800" dirty="0"/>
              <a:t>TALK</a:t>
            </a:r>
          </a:p>
        </p:txBody>
      </p:sp>
    </p:spTree>
    <p:custDataLst>
      <p:tags r:id="rId1"/>
    </p:custDataLst>
    <p:extLst>
      <p:ext uri="{BB962C8B-B14F-4D97-AF65-F5344CB8AC3E}">
        <p14:creationId xmlns:p14="http://schemas.microsoft.com/office/powerpoint/2010/main" val="2312337369"/>
      </p:ext>
    </p:extLst>
  </p:cSld>
  <p:clrMapOvr>
    <a:masterClrMapping/>
  </p:clrMapOvr>
  <mc:AlternateContent xmlns:mc="http://schemas.openxmlformats.org/markup-compatibility/2006" xmlns:p14="http://schemas.microsoft.com/office/powerpoint/2010/main">
    <mc:Choice Requires="p14">
      <p:transition spd="slow" p14:dur="2000" advTm="505091"/>
    </mc:Choice>
    <mc:Fallback xmlns="">
      <p:transition spd="slow" advTm="5050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18E5-4C38-43BE-956D-B93467F8BAEF}"/>
              </a:ext>
            </a:extLst>
          </p:cNvPr>
          <p:cNvSpPr>
            <a:spLocks noGrp="1"/>
          </p:cNvSpPr>
          <p:nvPr>
            <p:ph type="title"/>
          </p:nvPr>
        </p:nvSpPr>
        <p:spPr/>
        <p:txBody>
          <a:bodyPr/>
          <a:lstStyle/>
          <a:p>
            <a:endParaRPr lang="en-GB" dirty="0"/>
          </a:p>
        </p:txBody>
      </p:sp>
      <p:sp>
        <p:nvSpPr>
          <p:cNvPr id="5" name="Content Placeholder 4">
            <a:extLst>
              <a:ext uri="{FF2B5EF4-FFF2-40B4-BE49-F238E27FC236}">
                <a16:creationId xmlns:a16="http://schemas.microsoft.com/office/drawing/2014/main" id="{3AAC2EC1-6518-4BF8-9543-B6C4A67C3371}"/>
              </a:ext>
            </a:extLst>
          </p:cNvPr>
          <p:cNvSpPr>
            <a:spLocks noGrp="1"/>
          </p:cNvSpPr>
          <p:nvPr>
            <p:ph idx="1"/>
          </p:nvPr>
        </p:nvSpPr>
        <p:spPr>
          <a:xfrm>
            <a:off x="838200" y="1171575"/>
            <a:ext cx="10515600" cy="5005388"/>
          </a:xfrm>
        </p:spPr>
        <p:txBody>
          <a:bodyPr>
            <a:normAutofit/>
          </a:bodyPr>
          <a:lstStyle/>
          <a:p>
            <a:pPr marL="0" indent="0">
              <a:buNone/>
            </a:pPr>
            <a:r>
              <a:rPr lang="en-GB" sz="4000" dirty="0">
                <a:highlight>
                  <a:srgbClr val="FFFF00"/>
                </a:highlight>
              </a:rPr>
              <a:t>Concept: effective personification</a:t>
            </a:r>
          </a:p>
          <a:p>
            <a:pPr marL="0" indent="0">
              <a:buNone/>
            </a:pPr>
            <a:r>
              <a:rPr lang="en-GB" sz="4000" i="1" dirty="0"/>
              <a:t> Wind </a:t>
            </a:r>
            <a:r>
              <a:rPr lang="en-GB" sz="4000" dirty="0"/>
              <a:t>by Dionne Brand</a:t>
            </a:r>
          </a:p>
        </p:txBody>
      </p:sp>
      <p:pic>
        <p:nvPicPr>
          <p:cNvPr id="7" name="Picture 6">
            <a:extLst>
              <a:ext uri="{FF2B5EF4-FFF2-40B4-BE49-F238E27FC236}">
                <a16:creationId xmlns:a16="http://schemas.microsoft.com/office/drawing/2014/main" id="{347AD4A1-CDFD-45D6-8B24-C27380F93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925782"/>
            <a:ext cx="6566941" cy="3386118"/>
          </a:xfrm>
          <a:prstGeom prst="rect">
            <a:avLst/>
          </a:prstGeom>
        </p:spPr>
      </p:pic>
      <p:pic>
        <p:nvPicPr>
          <p:cNvPr id="8" name="Content Placeholder 4" descr="A close up of a book&#10;&#10;Description automatically generated">
            <a:extLst>
              <a:ext uri="{FF2B5EF4-FFF2-40B4-BE49-F238E27FC236}">
                <a16:creationId xmlns:a16="http://schemas.microsoft.com/office/drawing/2014/main" id="{F1282010-7F86-4D19-8154-B1ED08C9F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876" y="4814888"/>
            <a:ext cx="1119625" cy="1362074"/>
          </a:xfrm>
          <a:prstGeom prst="rect">
            <a:avLst/>
          </a:prstGeom>
        </p:spPr>
      </p:pic>
      <p:sp>
        <p:nvSpPr>
          <p:cNvPr id="3" name="TextBox 2">
            <a:extLst>
              <a:ext uri="{FF2B5EF4-FFF2-40B4-BE49-F238E27FC236}">
                <a16:creationId xmlns:a16="http://schemas.microsoft.com/office/drawing/2014/main" id="{2365E6A1-E8F9-4CD7-8029-2D48DBB0052B}"/>
              </a:ext>
            </a:extLst>
          </p:cNvPr>
          <p:cNvSpPr txBox="1"/>
          <p:nvPr/>
        </p:nvSpPr>
        <p:spPr>
          <a:xfrm>
            <a:off x="8288815" y="365125"/>
            <a:ext cx="3500414" cy="2308324"/>
          </a:xfrm>
          <a:prstGeom prst="rect">
            <a:avLst/>
          </a:prstGeom>
          <a:solidFill>
            <a:schemeClr val="accent6">
              <a:lumMod val="60000"/>
              <a:lumOff val="40000"/>
            </a:schemeClr>
          </a:solidFill>
        </p:spPr>
        <p:txBody>
          <a:bodyPr wrap="square" rtlCol="0">
            <a:spAutoFit/>
          </a:bodyPr>
          <a:lstStyle/>
          <a:p>
            <a:r>
              <a:rPr lang="en-US" sz="2400" dirty="0"/>
              <a:t>I pulled a hummingbird out of the sky one day</a:t>
            </a:r>
          </a:p>
          <a:p>
            <a:r>
              <a:rPr lang="en-US" sz="2400" dirty="0"/>
              <a:t> but let it go, </a:t>
            </a:r>
          </a:p>
          <a:p>
            <a:r>
              <a:rPr lang="en-US" sz="2400" dirty="0"/>
              <a:t>I heard a song and carried it with me </a:t>
            </a:r>
          </a:p>
          <a:p>
            <a:r>
              <a:rPr lang="en-US" sz="2400" dirty="0"/>
              <a:t>on my cotton streamers,</a:t>
            </a:r>
          </a:p>
        </p:txBody>
      </p:sp>
    </p:spTree>
    <p:extLst>
      <p:ext uri="{BB962C8B-B14F-4D97-AF65-F5344CB8AC3E}">
        <p14:creationId xmlns:p14="http://schemas.microsoft.com/office/powerpoint/2010/main" val="138279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73BA26-0555-A566-CC31-07CEC3406DA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4600"/>
              <a:t>Principles and Strategies for Ambitious English</a:t>
            </a:r>
          </a:p>
        </p:txBody>
      </p:sp>
      <p:pic>
        <p:nvPicPr>
          <p:cNvPr id="5" name="Content Placeholder 5" descr="A group of people sitting at tables in a room&#10;&#10;Description automatically generated">
            <a:extLst>
              <a:ext uri="{FF2B5EF4-FFF2-40B4-BE49-F238E27FC236}">
                <a16:creationId xmlns:a16="http://schemas.microsoft.com/office/drawing/2014/main" id="{0F5BD4B0-EB96-5117-801F-A00655EC7FE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163" r="628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DC43D03-A877-49E4-FA69-06A4A371938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6204" y="2824249"/>
            <a:ext cx="3602736" cy="3602736"/>
          </a:xfrm>
        </p:spPr>
      </p:pic>
    </p:spTree>
    <p:extLst>
      <p:ext uri="{BB962C8B-B14F-4D97-AF65-F5344CB8AC3E}">
        <p14:creationId xmlns:p14="http://schemas.microsoft.com/office/powerpoint/2010/main" val="2478995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C4BD-A75F-D816-9C4F-A967B5AACEDD}"/>
              </a:ext>
            </a:extLst>
          </p:cNvPr>
          <p:cNvSpPr>
            <a:spLocks noGrp="1"/>
          </p:cNvSpPr>
          <p:nvPr>
            <p:ph type="title"/>
          </p:nvPr>
        </p:nvSpPr>
        <p:spPr/>
        <p:txBody>
          <a:bodyPr/>
          <a:lstStyle/>
          <a:p>
            <a:r>
              <a:rPr lang="en-GB" dirty="0"/>
              <a:t>From </a:t>
            </a:r>
            <a:r>
              <a:rPr lang="en-GB" i="1" dirty="0"/>
              <a:t>Sydney Wind </a:t>
            </a:r>
            <a:r>
              <a:rPr lang="en-GB" dirty="0"/>
              <a:t>by Joe </a:t>
            </a:r>
            <a:r>
              <a:rPr lang="en-GB" dirty="0" err="1"/>
              <a:t>Foxall</a:t>
            </a:r>
            <a:r>
              <a:rPr lang="en-GB" dirty="0"/>
              <a:t>, </a:t>
            </a:r>
            <a:br>
              <a:rPr lang="en-GB" dirty="0"/>
            </a:br>
            <a:r>
              <a:rPr lang="en-GB" dirty="0"/>
              <a:t>Charlbury Primary</a:t>
            </a:r>
          </a:p>
        </p:txBody>
      </p:sp>
      <p:sp>
        <p:nvSpPr>
          <p:cNvPr id="3" name="Content Placeholder 2">
            <a:extLst>
              <a:ext uri="{FF2B5EF4-FFF2-40B4-BE49-F238E27FC236}">
                <a16:creationId xmlns:a16="http://schemas.microsoft.com/office/drawing/2014/main" id="{5146C94F-9380-249A-FBE4-8AC307FE41F1}"/>
              </a:ext>
            </a:extLst>
          </p:cNvPr>
          <p:cNvSpPr>
            <a:spLocks noGrp="1"/>
          </p:cNvSpPr>
          <p:nvPr>
            <p:ph sz="half" idx="1"/>
          </p:nvPr>
        </p:nvSpPr>
        <p:spPr/>
        <p:txBody>
          <a:bodyPr>
            <a:normAutofit fontScale="70000" lnSpcReduction="20000"/>
          </a:bodyPr>
          <a:lstStyle/>
          <a:p>
            <a:pPr marL="0" indent="0">
              <a:buNone/>
            </a:pPr>
            <a:endParaRPr lang="en-GB" dirty="0"/>
          </a:p>
          <a:p>
            <a:endParaRPr lang="en-GB" dirty="0"/>
          </a:p>
          <a:p>
            <a:pPr marL="0" indent="0">
              <a:buNone/>
            </a:pPr>
            <a:r>
              <a:rPr lang="en-GB" dirty="0"/>
              <a:t>I started as a tiny breeze,</a:t>
            </a:r>
          </a:p>
          <a:p>
            <a:pPr marL="0" indent="0">
              <a:buNone/>
            </a:pPr>
            <a:r>
              <a:rPr lang="en-GB" dirty="0"/>
              <a:t>I rustled the strings of a child’s hair,</a:t>
            </a:r>
          </a:p>
          <a:p>
            <a:pPr marL="0" indent="0">
              <a:buNone/>
            </a:pPr>
            <a:r>
              <a:rPr lang="en-GB" dirty="0"/>
              <a:t>I became stronger as the day passed by,</a:t>
            </a:r>
          </a:p>
          <a:p>
            <a:pPr marL="0" indent="0">
              <a:buNone/>
            </a:pPr>
            <a:r>
              <a:rPr lang="en-GB" dirty="0"/>
              <a:t>I flew through the night</a:t>
            </a:r>
          </a:p>
          <a:p>
            <a:pPr marL="0" indent="0">
              <a:buNone/>
            </a:pPr>
            <a:r>
              <a:rPr lang="en-GB" dirty="0"/>
              <a:t>I heard the call of an owl welcoming chicks to his nest,</a:t>
            </a:r>
          </a:p>
          <a:p>
            <a:pPr marL="0" indent="0">
              <a:buNone/>
            </a:pPr>
            <a:r>
              <a:rPr lang="en-GB" dirty="0"/>
              <a:t>plus the howling of wolves hunting down their prey,</a:t>
            </a:r>
          </a:p>
          <a:p>
            <a:pPr marL="0" indent="0">
              <a:buNone/>
            </a:pPr>
            <a:r>
              <a:rPr lang="en-GB" dirty="0"/>
              <a:t>in hours the sun rose again,</a:t>
            </a:r>
          </a:p>
          <a:p>
            <a:pPr marL="0" indent="0">
              <a:buNone/>
            </a:pPr>
            <a:r>
              <a:rPr lang="en-GB" dirty="0"/>
              <a:t>a smell wafted up to me,</a:t>
            </a:r>
          </a:p>
          <a:p>
            <a:pPr marL="0" indent="0">
              <a:buNone/>
            </a:pPr>
            <a:r>
              <a:rPr lang="en-GB" dirty="0"/>
              <a:t>in my dreams,</a:t>
            </a:r>
          </a:p>
          <a:p>
            <a:endParaRPr lang="en-GB" dirty="0"/>
          </a:p>
        </p:txBody>
      </p:sp>
      <p:pic>
        <p:nvPicPr>
          <p:cNvPr id="5" name="Content Placeholder 4">
            <a:extLst>
              <a:ext uri="{FF2B5EF4-FFF2-40B4-BE49-F238E27FC236}">
                <a16:creationId xmlns:a16="http://schemas.microsoft.com/office/drawing/2014/main" id="{3DD64887-D49F-44DE-0494-AC4A040D0E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2645247"/>
            <a:ext cx="5181600" cy="3142236"/>
          </a:xfrm>
          <a:prstGeom prst="rect">
            <a:avLst/>
          </a:prstGeom>
        </p:spPr>
      </p:pic>
    </p:spTree>
    <p:extLst>
      <p:ext uri="{BB962C8B-B14F-4D97-AF65-F5344CB8AC3E}">
        <p14:creationId xmlns:p14="http://schemas.microsoft.com/office/powerpoint/2010/main" val="3165156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0DEF-D96A-B054-E1D4-3E3449EEB6A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FF0322-488D-3293-032F-115361757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ECD0C-A839-AF1B-C4EE-BDA6A399F94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Detailed Case Study</a:t>
            </a:r>
          </a:p>
        </p:txBody>
      </p:sp>
      <p:sp>
        <p:nvSpPr>
          <p:cNvPr id="12" name="sketch line">
            <a:extLst>
              <a:ext uri="{FF2B5EF4-FFF2-40B4-BE49-F238E27FC236}">
                <a16:creationId xmlns:a16="http://schemas.microsoft.com/office/drawing/2014/main" id="{81950807-BFFE-388A-A9D9-7B2BE6AD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around a table with books&#10;&#10;Description automatically generated">
            <a:extLst>
              <a:ext uri="{FF2B5EF4-FFF2-40B4-BE49-F238E27FC236}">
                <a16:creationId xmlns:a16="http://schemas.microsoft.com/office/drawing/2014/main" id="{93CEE99B-0EEB-E380-013C-73DD51C3FE8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1899335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68C6-83A1-4121-91B3-7622AAEEBBBE}"/>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416B0865-E6A8-468D-ABD1-978F04387FD0}"/>
              </a:ext>
            </a:extLst>
          </p:cNvPr>
          <p:cNvSpPr>
            <a:spLocks noGrp="1"/>
          </p:cNvSpPr>
          <p:nvPr>
            <p:ph sz="half" idx="2"/>
          </p:nvPr>
        </p:nvSpPr>
        <p:spPr/>
        <p:txBody>
          <a:bodyPr/>
          <a:lstStyle/>
          <a:p>
            <a:endParaRPr lang="en-GB"/>
          </a:p>
        </p:txBody>
      </p:sp>
      <p:pic>
        <p:nvPicPr>
          <p:cNvPr id="5" name="Picture 2">
            <a:extLst>
              <a:ext uri="{FF2B5EF4-FFF2-40B4-BE49-F238E27FC236}">
                <a16:creationId xmlns:a16="http://schemas.microsoft.com/office/drawing/2014/main" id="{EC46E77B-2A5D-4043-8D72-1BE451F23BD0}"/>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7186" b="66451"/>
          <a:stretch/>
        </p:blipFill>
        <p:spPr bwMode="auto">
          <a:xfrm>
            <a:off x="-138638" y="365125"/>
            <a:ext cx="11492438" cy="572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D818-B7DC-48D2-A5EF-66EF46E1B230}"/>
              </a:ext>
            </a:extLst>
          </p:cNvPr>
          <p:cNvSpPr>
            <a:spLocks noGrp="1"/>
          </p:cNvSpPr>
          <p:nvPr>
            <p:ph type="title"/>
          </p:nvPr>
        </p:nvSpPr>
        <p:spPr/>
        <p:txBody>
          <a:bodyPr/>
          <a:lstStyle/>
          <a:p>
            <a:endParaRPr lang="en-GB" dirty="0"/>
          </a:p>
        </p:txBody>
      </p:sp>
      <p:sp>
        <p:nvSpPr>
          <p:cNvPr id="4" name="Content Placeholder 3">
            <a:extLst>
              <a:ext uri="{FF2B5EF4-FFF2-40B4-BE49-F238E27FC236}">
                <a16:creationId xmlns:a16="http://schemas.microsoft.com/office/drawing/2014/main" id="{B399D968-D6BF-4067-A667-C16AD729A6D5}"/>
              </a:ext>
            </a:extLst>
          </p:cNvPr>
          <p:cNvSpPr>
            <a:spLocks noGrp="1"/>
          </p:cNvSpPr>
          <p:nvPr>
            <p:ph sz="half" idx="2"/>
          </p:nvPr>
        </p:nvSpPr>
        <p:spPr/>
        <p:txBody>
          <a:bodyPr/>
          <a:lstStyle/>
          <a:p>
            <a:endParaRPr lang="en-GB" dirty="0"/>
          </a:p>
        </p:txBody>
      </p:sp>
      <p:pic>
        <p:nvPicPr>
          <p:cNvPr id="5" name="Picture 2">
            <a:extLst>
              <a:ext uri="{FF2B5EF4-FFF2-40B4-BE49-F238E27FC236}">
                <a16:creationId xmlns:a16="http://schemas.microsoft.com/office/drawing/2014/main" id="{47288A0A-889D-4AF7-AB84-50E03CC7D2E6}"/>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32989" t="63849" r="-1" b="3047"/>
          <a:stretch/>
        </p:blipFill>
        <p:spPr bwMode="auto">
          <a:xfrm>
            <a:off x="2044400" y="681037"/>
            <a:ext cx="7950802" cy="490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39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768B-F82A-449F-9B0D-BB0D996972CC}"/>
              </a:ext>
            </a:extLst>
          </p:cNvPr>
          <p:cNvSpPr>
            <a:spLocks noGrp="1"/>
          </p:cNvSpPr>
          <p:nvPr>
            <p:ph type="title"/>
          </p:nvPr>
        </p:nvSpPr>
        <p:spPr>
          <a:xfrm>
            <a:off x="838200" y="205637"/>
            <a:ext cx="10515600" cy="1325563"/>
          </a:xfrm>
        </p:spPr>
        <p:txBody>
          <a:bodyPr/>
          <a:lstStyle/>
          <a:p>
            <a:r>
              <a:rPr lang="en-GB" dirty="0"/>
              <a:t>Frightening or Funny?</a:t>
            </a:r>
            <a:br>
              <a:rPr lang="en-GB" dirty="0"/>
            </a:br>
            <a:r>
              <a:rPr lang="en-GB" dirty="0">
                <a:highlight>
                  <a:srgbClr val="FFFF00"/>
                </a:highlight>
              </a:rPr>
              <a:t>Opening Doors Continuum Lines</a:t>
            </a:r>
          </a:p>
        </p:txBody>
      </p:sp>
      <p:pic>
        <p:nvPicPr>
          <p:cNvPr id="5" name="Picture 2">
            <a:extLst>
              <a:ext uri="{FF2B5EF4-FFF2-40B4-BE49-F238E27FC236}">
                <a16:creationId xmlns:a16="http://schemas.microsoft.com/office/drawing/2014/main" id="{9722BC63-490C-463A-8CE0-81F51A7C933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557477" y="1825625"/>
            <a:ext cx="4924647"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DBE009E-046E-6109-390F-9FE1C2F3FB71}"/>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9007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26AC-8A0A-A619-7B56-01DF2FB9870C}"/>
              </a:ext>
            </a:extLst>
          </p:cNvPr>
          <p:cNvSpPr>
            <a:spLocks noGrp="1"/>
          </p:cNvSpPr>
          <p:nvPr>
            <p:ph type="title"/>
          </p:nvPr>
        </p:nvSpPr>
        <p:spPr/>
        <p:txBody>
          <a:bodyPr/>
          <a:lstStyle/>
          <a:p>
            <a:r>
              <a:rPr lang="en-GB" dirty="0"/>
              <a:t>The Zoom in Effect</a:t>
            </a:r>
          </a:p>
        </p:txBody>
      </p:sp>
      <p:pic>
        <p:nvPicPr>
          <p:cNvPr id="6" name="Picture 2" descr="The DZO 20-70mm T3.1 MFT Cinema- Style Zoom Lens">
            <a:extLst>
              <a:ext uri="{FF2B5EF4-FFF2-40B4-BE49-F238E27FC236}">
                <a16:creationId xmlns:a16="http://schemas.microsoft.com/office/drawing/2014/main" id="{BDC3AD1C-E764-2506-6608-00AE996920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414"/>
          <a:stretch/>
        </p:blipFill>
        <p:spPr bwMode="auto">
          <a:xfrm>
            <a:off x="1084074" y="1805305"/>
            <a:ext cx="71384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20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4A7B-4708-4D02-8123-7A683B1F5847}"/>
              </a:ext>
            </a:extLst>
          </p:cNvPr>
          <p:cNvSpPr>
            <a:spLocks noGrp="1"/>
          </p:cNvSpPr>
          <p:nvPr>
            <p:ph type="title"/>
          </p:nvPr>
        </p:nvSpPr>
        <p:spPr/>
        <p:txBody>
          <a:bodyPr/>
          <a:lstStyle/>
          <a:p>
            <a:r>
              <a:rPr lang="en-GB" dirty="0"/>
              <a:t>Vocabulary and Meaning</a:t>
            </a:r>
            <a:br>
              <a:rPr lang="en-GB" dirty="0"/>
            </a:br>
            <a:r>
              <a:rPr lang="en-GB" dirty="0">
                <a:highlight>
                  <a:srgbClr val="FFFF00"/>
                </a:highlight>
              </a:rPr>
              <a:t>Concept: Image-Making</a:t>
            </a:r>
          </a:p>
        </p:txBody>
      </p:sp>
      <p:sp>
        <p:nvSpPr>
          <p:cNvPr id="3" name="Content Placeholder 2">
            <a:extLst>
              <a:ext uri="{FF2B5EF4-FFF2-40B4-BE49-F238E27FC236}">
                <a16:creationId xmlns:a16="http://schemas.microsoft.com/office/drawing/2014/main" id="{4CAA7038-A3E9-41FC-8653-579CCB238A48}"/>
              </a:ext>
            </a:extLst>
          </p:cNvPr>
          <p:cNvSpPr>
            <a:spLocks noGrp="1"/>
          </p:cNvSpPr>
          <p:nvPr>
            <p:ph idx="1"/>
          </p:nvPr>
        </p:nvSpPr>
        <p:spPr/>
        <p:txBody>
          <a:bodyPr/>
          <a:lstStyle/>
          <a:p>
            <a:pPr marL="0" indent="0">
              <a:buNone/>
            </a:pPr>
            <a:endParaRPr lang="en-GB" dirty="0"/>
          </a:p>
          <a:p>
            <a:pPr marL="0" indent="0">
              <a:buNone/>
            </a:pPr>
            <a:r>
              <a:rPr lang="en-GB" sz="4000" i="1" dirty="0">
                <a:effectLst/>
                <a:latin typeface="Calibri" panose="020F0502020204030204" pitchFamily="34" charset="0"/>
                <a:ea typeface="Calibri" panose="020F0502020204030204" pitchFamily="34" charset="0"/>
                <a:cs typeface="Times New Roman" panose="02020603050405020304" pitchFamily="18" charset="0"/>
              </a:rPr>
              <a:t>Then how the creature stamps and roars</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4000" i="1" dirty="0">
                <a:effectLst/>
                <a:latin typeface="Calibri" panose="020F0502020204030204" pitchFamily="34" charset="0"/>
                <a:ea typeface="Calibri" panose="020F0502020204030204" pitchFamily="34" charset="0"/>
                <a:cs typeface="Times New Roman" panose="02020603050405020304" pitchFamily="18" charset="0"/>
              </a:rPr>
              <a:t>Along the Ump’s resounding shores!</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4000" i="1" dirty="0">
                <a:effectLst/>
                <a:latin typeface="Calibri" panose="020F0502020204030204" pitchFamily="34" charset="0"/>
                <a:ea typeface="Calibri" panose="020F0502020204030204" pitchFamily="34" charset="0"/>
                <a:cs typeface="Times New Roman" panose="02020603050405020304" pitchFamily="18" charset="0"/>
              </a:rPr>
              <a:t>The drowsy cattle faint with fright;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4000" i="1" dirty="0">
                <a:effectLst/>
                <a:latin typeface="Calibri" panose="020F0502020204030204" pitchFamily="34" charset="0"/>
                <a:ea typeface="Calibri" panose="020F0502020204030204" pitchFamily="34" charset="0"/>
                <a:cs typeface="Times New Roman" panose="02020603050405020304" pitchFamily="18" charset="0"/>
              </a:rPr>
              <a:t>The birds fall flat, the fish turn white</a:t>
            </a:r>
            <a:endParaRPr lang="en-GB" sz="4000" dirty="0"/>
          </a:p>
        </p:txBody>
      </p:sp>
      <p:sp>
        <p:nvSpPr>
          <p:cNvPr id="4" name="TextBox 3">
            <a:extLst>
              <a:ext uri="{FF2B5EF4-FFF2-40B4-BE49-F238E27FC236}">
                <a16:creationId xmlns:a16="http://schemas.microsoft.com/office/drawing/2014/main" id="{37BFEB22-9CF7-4E60-9B9A-29839A602CF8}"/>
              </a:ext>
            </a:extLst>
          </p:cNvPr>
          <p:cNvSpPr txBox="1"/>
          <p:nvPr/>
        </p:nvSpPr>
        <p:spPr>
          <a:xfrm>
            <a:off x="5606321" y="2458387"/>
            <a:ext cx="1768840" cy="436788"/>
          </a:xfrm>
          <a:prstGeom prst="rect">
            <a:avLst/>
          </a:prstGeom>
          <a:noFill/>
          <a:ln w="38100">
            <a:solidFill>
              <a:srgbClr val="FF0000"/>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0586E7A0-E1AC-42D7-A679-0F2942CD8D82}"/>
              </a:ext>
            </a:extLst>
          </p:cNvPr>
          <p:cNvSpPr txBox="1"/>
          <p:nvPr/>
        </p:nvSpPr>
        <p:spPr>
          <a:xfrm>
            <a:off x="8109679" y="2475511"/>
            <a:ext cx="1514006" cy="369332"/>
          </a:xfrm>
          <a:prstGeom prst="rect">
            <a:avLst/>
          </a:prstGeom>
          <a:noFill/>
          <a:ln w="38100">
            <a:solidFill>
              <a:srgbClr val="FF0000"/>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BD93A617-4F53-4F77-B643-7FCA66FEC2B4}"/>
              </a:ext>
            </a:extLst>
          </p:cNvPr>
          <p:cNvSpPr txBox="1"/>
          <p:nvPr/>
        </p:nvSpPr>
        <p:spPr>
          <a:xfrm>
            <a:off x="4572001" y="3852472"/>
            <a:ext cx="3432748" cy="436788"/>
          </a:xfrm>
          <a:prstGeom prst="rect">
            <a:avLst/>
          </a:prstGeom>
          <a:noFill/>
          <a:ln w="38100">
            <a:solidFill>
              <a:schemeClr val="accent4">
                <a:lumMod val="75000"/>
              </a:schemeClr>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CB55C1D6-665C-4A91-BA3B-9C74D8D93BC2}"/>
              </a:ext>
            </a:extLst>
          </p:cNvPr>
          <p:cNvSpPr txBox="1"/>
          <p:nvPr/>
        </p:nvSpPr>
        <p:spPr>
          <a:xfrm>
            <a:off x="2803160" y="4424197"/>
            <a:ext cx="1768841" cy="649886"/>
          </a:xfrm>
          <a:prstGeom prst="rect">
            <a:avLst/>
          </a:prstGeom>
          <a:noFill/>
          <a:ln w="38100">
            <a:solidFill>
              <a:schemeClr val="accent4">
                <a:lumMod val="75000"/>
              </a:schemeClr>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2F3F1E32-9E32-4ED9-B9BE-543493DE29C1}"/>
              </a:ext>
            </a:extLst>
          </p:cNvPr>
          <p:cNvSpPr txBox="1"/>
          <p:nvPr/>
        </p:nvSpPr>
        <p:spPr>
          <a:xfrm>
            <a:off x="7195279" y="4424197"/>
            <a:ext cx="1514006" cy="649886"/>
          </a:xfrm>
          <a:prstGeom prst="rect">
            <a:avLst/>
          </a:prstGeom>
          <a:noFill/>
          <a:ln w="38100">
            <a:solidFill>
              <a:schemeClr val="accent5">
                <a:lumMod val="75000"/>
              </a:schemeClr>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47206798-7585-4FFE-913D-AF45982A559A}"/>
              </a:ext>
            </a:extLst>
          </p:cNvPr>
          <p:cNvSpPr txBox="1"/>
          <p:nvPr/>
        </p:nvSpPr>
        <p:spPr>
          <a:xfrm>
            <a:off x="2998032" y="3136651"/>
            <a:ext cx="5711253" cy="369332"/>
          </a:xfrm>
          <a:prstGeom prst="rect">
            <a:avLst/>
          </a:prstGeom>
          <a:noFill/>
          <a:ln w="38100">
            <a:solidFill>
              <a:srgbClr val="FFFF00"/>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30693FE0-D693-4CA7-A34B-AF8F590C502B}"/>
              </a:ext>
            </a:extLst>
          </p:cNvPr>
          <p:cNvSpPr txBox="1"/>
          <p:nvPr/>
        </p:nvSpPr>
        <p:spPr>
          <a:xfrm>
            <a:off x="3286539" y="6016487"/>
            <a:ext cx="4088622" cy="523220"/>
          </a:xfrm>
          <a:prstGeom prst="rect">
            <a:avLst/>
          </a:prstGeom>
          <a:noFill/>
        </p:spPr>
        <p:txBody>
          <a:bodyPr wrap="square" rtlCol="0">
            <a:spAutoFit/>
          </a:bodyPr>
          <a:lstStyle/>
          <a:p>
            <a:r>
              <a:rPr lang="en-GB" sz="2800" dirty="0"/>
              <a:t>Noticed, Noted, Not Sure</a:t>
            </a:r>
          </a:p>
        </p:txBody>
      </p:sp>
      <p:pic>
        <p:nvPicPr>
          <p:cNvPr id="11" name="Picture 10">
            <a:extLst>
              <a:ext uri="{FF2B5EF4-FFF2-40B4-BE49-F238E27FC236}">
                <a16:creationId xmlns:a16="http://schemas.microsoft.com/office/drawing/2014/main" id="{E885C4B0-4D92-4C7B-BA6C-916580A820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5691" y="4332737"/>
            <a:ext cx="1626872" cy="1979163"/>
          </a:xfrm>
          <a:prstGeom prst="rect">
            <a:avLst/>
          </a:prstGeom>
        </p:spPr>
      </p:pic>
    </p:spTree>
    <p:extLst>
      <p:ext uri="{BB962C8B-B14F-4D97-AF65-F5344CB8AC3E}">
        <p14:creationId xmlns:p14="http://schemas.microsoft.com/office/powerpoint/2010/main" val="27987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F742-A992-4021-A0C0-895F19839C7B}"/>
              </a:ext>
            </a:extLst>
          </p:cNvPr>
          <p:cNvSpPr>
            <a:spLocks noGrp="1"/>
          </p:cNvSpPr>
          <p:nvPr>
            <p:ph type="title"/>
          </p:nvPr>
        </p:nvSpPr>
        <p:spPr>
          <a:solidFill>
            <a:schemeClr val="accent3">
              <a:lumMod val="40000"/>
              <a:lumOff val="60000"/>
            </a:schemeClr>
          </a:solidFill>
          <a:ln>
            <a:solidFill>
              <a:schemeClr val="bg2">
                <a:lumMod val="75000"/>
              </a:schemeClr>
            </a:solidFill>
          </a:ln>
        </p:spPr>
        <p:txBody>
          <a:bodyPr/>
          <a:lstStyle/>
          <a:p>
            <a:endParaRPr lang="en-GB" dirty="0"/>
          </a:p>
        </p:txBody>
      </p:sp>
      <p:sp>
        <p:nvSpPr>
          <p:cNvPr id="3" name="Content Placeholder 2">
            <a:extLst>
              <a:ext uri="{FF2B5EF4-FFF2-40B4-BE49-F238E27FC236}">
                <a16:creationId xmlns:a16="http://schemas.microsoft.com/office/drawing/2014/main" id="{942B9B9F-7E31-471C-A29D-4CB6E8AE0A21}"/>
              </a:ext>
            </a:extLst>
          </p:cNvPr>
          <p:cNvSpPr>
            <a:spLocks noGrp="1"/>
          </p:cNvSpPr>
          <p:nvPr>
            <p:ph idx="1"/>
          </p:nvPr>
        </p:nvSpPr>
        <p:spPr>
          <a:solidFill>
            <a:schemeClr val="bg1">
              <a:lumMod val="85000"/>
            </a:schemeClr>
          </a:solidFill>
        </p:spPr>
        <p:txBody>
          <a:bodyPr/>
          <a:lstStyle/>
          <a:p>
            <a:endParaRPr lang="en-GB" dirty="0"/>
          </a:p>
        </p:txBody>
      </p:sp>
      <p:cxnSp>
        <p:nvCxnSpPr>
          <p:cNvPr id="5" name="Straight Arrow Connector 4">
            <a:extLst>
              <a:ext uri="{FF2B5EF4-FFF2-40B4-BE49-F238E27FC236}">
                <a16:creationId xmlns:a16="http://schemas.microsoft.com/office/drawing/2014/main" id="{B84064F7-6AAA-46FD-A0F9-CB68FF74638F}"/>
              </a:ext>
            </a:extLst>
          </p:cNvPr>
          <p:cNvCxnSpPr/>
          <p:nvPr/>
        </p:nvCxnSpPr>
        <p:spPr>
          <a:xfrm>
            <a:off x="1924050" y="2000250"/>
            <a:ext cx="8667750" cy="0"/>
          </a:xfrm>
          <a:prstGeom prst="straightConnector1">
            <a:avLst/>
          </a:prstGeom>
          <a:ln w="571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8CA675-5ED4-4345-A0C6-49074318C450}"/>
              </a:ext>
            </a:extLst>
          </p:cNvPr>
          <p:cNvSpPr txBox="1"/>
          <p:nvPr/>
        </p:nvSpPr>
        <p:spPr>
          <a:xfrm>
            <a:off x="5029200" y="758776"/>
            <a:ext cx="1781175" cy="769441"/>
          </a:xfrm>
          <a:prstGeom prst="rect">
            <a:avLst/>
          </a:prstGeom>
          <a:solidFill>
            <a:schemeClr val="bg1"/>
          </a:solidFill>
        </p:spPr>
        <p:txBody>
          <a:bodyPr wrap="square" rtlCol="0">
            <a:spAutoFit/>
          </a:bodyPr>
          <a:lstStyle/>
          <a:p>
            <a:r>
              <a:rPr lang="en-GB" sz="4400" dirty="0"/>
              <a:t>White</a:t>
            </a:r>
          </a:p>
        </p:txBody>
      </p:sp>
      <p:sp>
        <p:nvSpPr>
          <p:cNvPr id="7" name="TextBox 6">
            <a:extLst>
              <a:ext uri="{FF2B5EF4-FFF2-40B4-BE49-F238E27FC236}">
                <a16:creationId xmlns:a16="http://schemas.microsoft.com/office/drawing/2014/main" id="{BC6ADDB7-601B-4B66-994D-B2273AE38D5E}"/>
              </a:ext>
            </a:extLst>
          </p:cNvPr>
          <p:cNvSpPr txBox="1"/>
          <p:nvPr/>
        </p:nvSpPr>
        <p:spPr>
          <a:xfrm>
            <a:off x="7162801" y="1173381"/>
            <a:ext cx="1085850" cy="584775"/>
          </a:xfrm>
          <a:prstGeom prst="rect">
            <a:avLst/>
          </a:prstGeom>
          <a:solidFill>
            <a:schemeClr val="bg1"/>
          </a:solidFill>
        </p:spPr>
        <p:txBody>
          <a:bodyPr wrap="square" rtlCol="0">
            <a:spAutoFit/>
          </a:bodyPr>
          <a:lstStyle/>
          <a:p>
            <a:r>
              <a:rPr lang="en-GB" sz="3200" dirty="0"/>
              <a:t>pale</a:t>
            </a:r>
          </a:p>
        </p:txBody>
      </p:sp>
      <p:sp>
        <p:nvSpPr>
          <p:cNvPr id="8" name="TextBox 7">
            <a:extLst>
              <a:ext uri="{FF2B5EF4-FFF2-40B4-BE49-F238E27FC236}">
                <a16:creationId xmlns:a16="http://schemas.microsoft.com/office/drawing/2014/main" id="{575301B6-46A3-40DC-8790-FBC0C9F85478}"/>
              </a:ext>
            </a:extLst>
          </p:cNvPr>
          <p:cNvSpPr txBox="1"/>
          <p:nvPr/>
        </p:nvSpPr>
        <p:spPr>
          <a:xfrm>
            <a:off x="8686800" y="1174393"/>
            <a:ext cx="1333500" cy="584775"/>
          </a:xfrm>
          <a:prstGeom prst="rect">
            <a:avLst/>
          </a:prstGeom>
          <a:solidFill>
            <a:schemeClr val="bg1"/>
          </a:solidFill>
        </p:spPr>
        <p:txBody>
          <a:bodyPr wrap="square" rtlCol="0">
            <a:spAutoFit/>
          </a:bodyPr>
          <a:lstStyle/>
          <a:p>
            <a:r>
              <a:rPr lang="en-GB" sz="3200" dirty="0"/>
              <a:t>blank</a:t>
            </a:r>
          </a:p>
        </p:txBody>
      </p:sp>
      <p:sp>
        <p:nvSpPr>
          <p:cNvPr id="9" name="TextBox 8">
            <a:extLst>
              <a:ext uri="{FF2B5EF4-FFF2-40B4-BE49-F238E27FC236}">
                <a16:creationId xmlns:a16="http://schemas.microsoft.com/office/drawing/2014/main" id="{B52D1C64-CE28-4FE8-B794-77D37B1458FF}"/>
              </a:ext>
            </a:extLst>
          </p:cNvPr>
          <p:cNvSpPr txBox="1"/>
          <p:nvPr/>
        </p:nvSpPr>
        <p:spPr>
          <a:xfrm>
            <a:off x="3219450" y="1173381"/>
            <a:ext cx="1547813" cy="584775"/>
          </a:xfrm>
          <a:prstGeom prst="rect">
            <a:avLst/>
          </a:prstGeom>
          <a:solidFill>
            <a:schemeClr val="bg1"/>
          </a:solidFill>
        </p:spPr>
        <p:txBody>
          <a:bodyPr wrap="square" rtlCol="0">
            <a:spAutoFit/>
          </a:bodyPr>
          <a:lstStyle/>
          <a:p>
            <a:r>
              <a:rPr lang="en-GB" sz="3200" dirty="0"/>
              <a:t>snowy</a:t>
            </a:r>
          </a:p>
        </p:txBody>
      </p:sp>
      <p:sp>
        <p:nvSpPr>
          <p:cNvPr id="10" name="TextBox 9">
            <a:extLst>
              <a:ext uri="{FF2B5EF4-FFF2-40B4-BE49-F238E27FC236}">
                <a16:creationId xmlns:a16="http://schemas.microsoft.com/office/drawing/2014/main" id="{C45E0703-D3B6-4235-9D56-80DF9C0AEE47}"/>
              </a:ext>
            </a:extLst>
          </p:cNvPr>
          <p:cNvSpPr txBox="1"/>
          <p:nvPr/>
        </p:nvSpPr>
        <p:spPr>
          <a:xfrm>
            <a:off x="990600" y="1173381"/>
            <a:ext cx="1876424" cy="584775"/>
          </a:xfrm>
          <a:prstGeom prst="rect">
            <a:avLst/>
          </a:prstGeom>
          <a:solidFill>
            <a:schemeClr val="bg1"/>
          </a:solidFill>
        </p:spPr>
        <p:txBody>
          <a:bodyPr wrap="square" rtlCol="0">
            <a:spAutoFit/>
          </a:bodyPr>
          <a:lstStyle/>
          <a:p>
            <a:r>
              <a:rPr lang="en-GB" sz="3200" dirty="0"/>
              <a:t>ivory</a:t>
            </a:r>
          </a:p>
        </p:txBody>
      </p:sp>
      <p:cxnSp>
        <p:nvCxnSpPr>
          <p:cNvPr id="12" name="Straight Arrow Connector 11">
            <a:extLst>
              <a:ext uri="{FF2B5EF4-FFF2-40B4-BE49-F238E27FC236}">
                <a16:creationId xmlns:a16="http://schemas.microsoft.com/office/drawing/2014/main" id="{946DAD6B-BBB6-41CC-BDDC-E65D02210511}"/>
              </a:ext>
            </a:extLst>
          </p:cNvPr>
          <p:cNvCxnSpPr>
            <a:cxnSpLocks/>
          </p:cNvCxnSpPr>
          <p:nvPr/>
        </p:nvCxnSpPr>
        <p:spPr>
          <a:xfrm>
            <a:off x="5919787" y="2419350"/>
            <a:ext cx="0" cy="3932238"/>
          </a:xfrm>
          <a:prstGeom prst="straightConnector1">
            <a:avLst/>
          </a:prstGeom>
          <a:ln w="762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E85434-C23E-4F23-A77A-8A67AC226600}"/>
              </a:ext>
            </a:extLst>
          </p:cNvPr>
          <p:cNvSpPr txBox="1"/>
          <p:nvPr/>
        </p:nvSpPr>
        <p:spPr>
          <a:xfrm>
            <a:off x="6096000" y="2317424"/>
            <a:ext cx="3324225" cy="1077218"/>
          </a:xfrm>
          <a:prstGeom prst="rect">
            <a:avLst/>
          </a:prstGeom>
          <a:solidFill>
            <a:schemeClr val="bg1"/>
          </a:solidFill>
        </p:spPr>
        <p:txBody>
          <a:bodyPr wrap="square" rtlCol="0">
            <a:spAutoFit/>
          </a:bodyPr>
          <a:lstStyle/>
          <a:p>
            <a:r>
              <a:rPr lang="en-GB" sz="3200" dirty="0"/>
              <a:t>Innocence, new, unblemished snow</a:t>
            </a:r>
          </a:p>
        </p:txBody>
      </p:sp>
      <p:sp>
        <p:nvSpPr>
          <p:cNvPr id="15" name="TextBox 14">
            <a:extLst>
              <a:ext uri="{FF2B5EF4-FFF2-40B4-BE49-F238E27FC236}">
                <a16:creationId xmlns:a16="http://schemas.microsoft.com/office/drawing/2014/main" id="{E57BA3AA-6318-49ED-9C88-9E9397E18F64}"/>
              </a:ext>
            </a:extLst>
          </p:cNvPr>
          <p:cNvSpPr txBox="1"/>
          <p:nvPr/>
        </p:nvSpPr>
        <p:spPr>
          <a:xfrm>
            <a:off x="2224089" y="3323292"/>
            <a:ext cx="2805111" cy="523220"/>
          </a:xfrm>
          <a:prstGeom prst="rect">
            <a:avLst/>
          </a:prstGeom>
          <a:solidFill>
            <a:schemeClr val="bg1"/>
          </a:solidFill>
        </p:spPr>
        <p:txBody>
          <a:bodyPr wrap="square" rtlCol="0">
            <a:spAutoFit/>
          </a:bodyPr>
          <a:lstStyle/>
          <a:p>
            <a:r>
              <a:rPr lang="en-GB" sz="2800" dirty="0"/>
              <a:t>White with fear </a:t>
            </a:r>
          </a:p>
        </p:txBody>
      </p:sp>
      <p:sp>
        <p:nvSpPr>
          <p:cNvPr id="16" name="TextBox 15">
            <a:extLst>
              <a:ext uri="{FF2B5EF4-FFF2-40B4-BE49-F238E27FC236}">
                <a16:creationId xmlns:a16="http://schemas.microsoft.com/office/drawing/2014/main" id="{EE8098C8-05E5-4C02-8AE0-BEA2930CFA97}"/>
              </a:ext>
            </a:extLst>
          </p:cNvPr>
          <p:cNvSpPr txBox="1"/>
          <p:nvPr/>
        </p:nvSpPr>
        <p:spPr>
          <a:xfrm>
            <a:off x="6053137" y="3866356"/>
            <a:ext cx="3790950" cy="1077218"/>
          </a:xfrm>
          <a:prstGeom prst="rect">
            <a:avLst/>
          </a:prstGeom>
          <a:solidFill>
            <a:schemeClr val="bg1"/>
          </a:solidFill>
        </p:spPr>
        <p:txBody>
          <a:bodyPr wrap="square" rtlCol="0">
            <a:spAutoFit/>
          </a:bodyPr>
          <a:lstStyle/>
          <a:p>
            <a:r>
              <a:rPr lang="en-GB" sz="3200" dirty="0"/>
              <a:t>White heat – extreme temperature</a:t>
            </a:r>
          </a:p>
        </p:txBody>
      </p:sp>
      <p:sp>
        <p:nvSpPr>
          <p:cNvPr id="17" name="TextBox 16">
            <a:extLst>
              <a:ext uri="{FF2B5EF4-FFF2-40B4-BE49-F238E27FC236}">
                <a16:creationId xmlns:a16="http://schemas.microsoft.com/office/drawing/2014/main" id="{7D78AC05-A3D8-4430-B3BA-66703C6159B4}"/>
              </a:ext>
            </a:extLst>
          </p:cNvPr>
          <p:cNvSpPr txBox="1"/>
          <p:nvPr/>
        </p:nvSpPr>
        <p:spPr>
          <a:xfrm>
            <a:off x="2552700" y="4845050"/>
            <a:ext cx="2609850" cy="954107"/>
          </a:xfrm>
          <a:prstGeom prst="rect">
            <a:avLst/>
          </a:prstGeom>
          <a:solidFill>
            <a:schemeClr val="bg1"/>
          </a:solidFill>
        </p:spPr>
        <p:txBody>
          <a:bodyPr wrap="square" rtlCol="0">
            <a:spAutoFit/>
          </a:bodyPr>
          <a:lstStyle/>
          <a:p>
            <a:r>
              <a:rPr lang="en-GB" sz="2800" dirty="0"/>
              <a:t>Heavenly, white clouds</a:t>
            </a:r>
          </a:p>
        </p:txBody>
      </p:sp>
    </p:spTree>
    <p:extLst>
      <p:ext uri="{BB962C8B-B14F-4D97-AF65-F5344CB8AC3E}">
        <p14:creationId xmlns:p14="http://schemas.microsoft.com/office/powerpoint/2010/main" val="1123436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FAC3-48BD-7AD7-A0FE-7E172A096731}"/>
              </a:ext>
            </a:extLst>
          </p:cNvPr>
          <p:cNvSpPr>
            <a:spLocks noGrp="1"/>
          </p:cNvSpPr>
          <p:nvPr>
            <p:ph type="title"/>
          </p:nvPr>
        </p:nvSpPr>
        <p:spPr/>
        <p:txBody>
          <a:bodyPr/>
          <a:lstStyle/>
          <a:p>
            <a:r>
              <a:rPr lang="en-GB" dirty="0"/>
              <a:t>Concepts </a:t>
            </a:r>
          </a:p>
        </p:txBody>
      </p:sp>
      <p:sp>
        <p:nvSpPr>
          <p:cNvPr id="4" name="TextBox 3">
            <a:extLst>
              <a:ext uri="{FF2B5EF4-FFF2-40B4-BE49-F238E27FC236}">
                <a16:creationId xmlns:a16="http://schemas.microsoft.com/office/drawing/2014/main" id="{4CF233D0-57AE-BAD0-A33D-9F9B87819E10}"/>
              </a:ext>
            </a:extLst>
          </p:cNvPr>
          <p:cNvSpPr txBox="1"/>
          <p:nvPr/>
        </p:nvSpPr>
        <p:spPr>
          <a:xfrm>
            <a:off x="609600" y="1959372"/>
            <a:ext cx="3149600" cy="523220"/>
          </a:xfrm>
          <a:prstGeom prst="rect">
            <a:avLst/>
          </a:prstGeom>
          <a:solidFill>
            <a:schemeClr val="bg1">
              <a:lumMod val="85000"/>
            </a:schemeClr>
          </a:solidFill>
        </p:spPr>
        <p:txBody>
          <a:bodyPr wrap="square" rtlCol="0">
            <a:spAutoFit/>
          </a:bodyPr>
          <a:lstStyle/>
          <a:p>
            <a:r>
              <a:rPr lang="en-GB" sz="2800" dirty="0"/>
              <a:t>Building Tension</a:t>
            </a:r>
          </a:p>
        </p:txBody>
      </p:sp>
      <p:sp>
        <p:nvSpPr>
          <p:cNvPr id="5" name="TextBox 4">
            <a:extLst>
              <a:ext uri="{FF2B5EF4-FFF2-40B4-BE49-F238E27FC236}">
                <a16:creationId xmlns:a16="http://schemas.microsoft.com/office/drawing/2014/main" id="{9865DBF3-0491-37E3-C0C7-A5186617233A}"/>
              </a:ext>
            </a:extLst>
          </p:cNvPr>
          <p:cNvSpPr txBox="1"/>
          <p:nvPr/>
        </p:nvSpPr>
        <p:spPr>
          <a:xfrm>
            <a:off x="9028123" y="1820872"/>
            <a:ext cx="1774689" cy="830997"/>
          </a:xfrm>
          <a:prstGeom prst="rect">
            <a:avLst/>
          </a:prstGeom>
          <a:solidFill>
            <a:schemeClr val="accent2">
              <a:lumMod val="40000"/>
              <a:lumOff val="60000"/>
            </a:schemeClr>
          </a:solidFill>
        </p:spPr>
        <p:txBody>
          <a:bodyPr wrap="square" rtlCol="0">
            <a:spAutoFit/>
          </a:bodyPr>
          <a:lstStyle/>
          <a:p>
            <a:r>
              <a:rPr lang="en-GB" sz="2400" dirty="0"/>
              <a:t>Extended Metaphor</a:t>
            </a:r>
          </a:p>
        </p:txBody>
      </p:sp>
      <p:sp>
        <p:nvSpPr>
          <p:cNvPr id="6" name="TextBox 5">
            <a:extLst>
              <a:ext uri="{FF2B5EF4-FFF2-40B4-BE49-F238E27FC236}">
                <a16:creationId xmlns:a16="http://schemas.microsoft.com/office/drawing/2014/main" id="{D03ECA39-91E9-6DB3-279F-5AB3F931AC8F}"/>
              </a:ext>
            </a:extLst>
          </p:cNvPr>
          <p:cNvSpPr txBox="1"/>
          <p:nvPr/>
        </p:nvSpPr>
        <p:spPr>
          <a:xfrm>
            <a:off x="9067800" y="3629799"/>
            <a:ext cx="2286000" cy="830997"/>
          </a:xfrm>
          <a:prstGeom prst="rect">
            <a:avLst/>
          </a:prstGeom>
          <a:solidFill>
            <a:schemeClr val="accent6">
              <a:lumMod val="40000"/>
              <a:lumOff val="60000"/>
            </a:schemeClr>
          </a:solidFill>
        </p:spPr>
        <p:txBody>
          <a:bodyPr wrap="square" rtlCol="0">
            <a:spAutoFit/>
          </a:bodyPr>
          <a:lstStyle/>
          <a:p>
            <a:r>
              <a:rPr lang="en-GB" sz="2400" dirty="0"/>
              <a:t>Narrative Technique</a:t>
            </a:r>
          </a:p>
        </p:txBody>
      </p:sp>
      <p:sp>
        <p:nvSpPr>
          <p:cNvPr id="7" name="TextBox 6">
            <a:extLst>
              <a:ext uri="{FF2B5EF4-FFF2-40B4-BE49-F238E27FC236}">
                <a16:creationId xmlns:a16="http://schemas.microsoft.com/office/drawing/2014/main" id="{0B29C086-8C3D-0DAA-52AB-9A2D9155B6ED}"/>
              </a:ext>
            </a:extLst>
          </p:cNvPr>
          <p:cNvSpPr txBox="1"/>
          <p:nvPr/>
        </p:nvSpPr>
        <p:spPr>
          <a:xfrm>
            <a:off x="1148080" y="5919788"/>
            <a:ext cx="2235200" cy="461665"/>
          </a:xfrm>
          <a:prstGeom prst="rect">
            <a:avLst/>
          </a:prstGeom>
          <a:solidFill>
            <a:srgbClr val="FFFF00"/>
          </a:solidFill>
        </p:spPr>
        <p:txBody>
          <a:bodyPr wrap="square" rtlCol="0">
            <a:spAutoFit/>
          </a:bodyPr>
          <a:lstStyle/>
          <a:p>
            <a:r>
              <a:rPr lang="en-GB" sz="2400" dirty="0"/>
              <a:t>Epic Style</a:t>
            </a:r>
          </a:p>
        </p:txBody>
      </p:sp>
      <p:sp>
        <p:nvSpPr>
          <p:cNvPr id="8" name="TextBox 7">
            <a:extLst>
              <a:ext uri="{FF2B5EF4-FFF2-40B4-BE49-F238E27FC236}">
                <a16:creationId xmlns:a16="http://schemas.microsoft.com/office/drawing/2014/main" id="{DDB694BC-AEE3-9A44-EEC4-E0C60961FEB0}"/>
              </a:ext>
            </a:extLst>
          </p:cNvPr>
          <p:cNvSpPr txBox="1"/>
          <p:nvPr/>
        </p:nvSpPr>
        <p:spPr>
          <a:xfrm>
            <a:off x="365760" y="3881120"/>
            <a:ext cx="2177070" cy="830997"/>
          </a:xfrm>
          <a:prstGeom prst="rect">
            <a:avLst/>
          </a:prstGeom>
          <a:solidFill>
            <a:schemeClr val="accent4">
              <a:lumMod val="40000"/>
              <a:lumOff val="60000"/>
            </a:schemeClr>
          </a:solidFill>
        </p:spPr>
        <p:txBody>
          <a:bodyPr wrap="square" rtlCol="0">
            <a:spAutoFit/>
          </a:bodyPr>
          <a:lstStyle/>
          <a:p>
            <a:r>
              <a:rPr lang="en-GB" sz="2400" dirty="0"/>
              <a:t>Effective Personification</a:t>
            </a:r>
          </a:p>
        </p:txBody>
      </p:sp>
      <p:sp>
        <p:nvSpPr>
          <p:cNvPr id="10" name="TextBox 9">
            <a:extLst>
              <a:ext uri="{FF2B5EF4-FFF2-40B4-BE49-F238E27FC236}">
                <a16:creationId xmlns:a16="http://schemas.microsoft.com/office/drawing/2014/main" id="{F3D65D0B-98AB-1DE5-C423-2D656D2FA4EA}"/>
              </a:ext>
            </a:extLst>
          </p:cNvPr>
          <p:cNvSpPr txBox="1"/>
          <p:nvPr/>
        </p:nvSpPr>
        <p:spPr>
          <a:xfrm>
            <a:off x="9143999" y="5588202"/>
            <a:ext cx="2509519" cy="830997"/>
          </a:xfrm>
          <a:prstGeom prst="rect">
            <a:avLst/>
          </a:prstGeom>
          <a:solidFill>
            <a:schemeClr val="accent1">
              <a:lumMod val="40000"/>
              <a:lumOff val="60000"/>
            </a:schemeClr>
          </a:solidFill>
        </p:spPr>
        <p:txBody>
          <a:bodyPr wrap="square" rtlCol="0">
            <a:spAutoFit/>
          </a:bodyPr>
          <a:lstStyle/>
          <a:p>
            <a:r>
              <a:rPr lang="en-GB" sz="2400" dirty="0"/>
              <a:t>Effective Characterisations</a:t>
            </a:r>
          </a:p>
        </p:txBody>
      </p:sp>
      <p:pic>
        <p:nvPicPr>
          <p:cNvPr id="9" name="Graphic 8" descr="Thought bubble outline">
            <a:extLst>
              <a:ext uri="{FF2B5EF4-FFF2-40B4-BE49-F238E27FC236}">
                <a16:creationId xmlns:a16="http://schemas.microsoft.com/office/drawing/2014/main" id="{C0A257E4-FF5C-66FE-FA84-CC314398E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2769" y="1745487"/>
            <a:ext cx="6105354" cy="4673711"/>
          </a:xfrm>
          <a:prstGeom prst="rect">
            <a:avLst/>
          </a:prstGeom>
        </p:spPr>
      </p:pic>
      <p:pic>
        <p:nvPicPr>
          <p:cNvPr id="15" name="Content Placeholder 14" descr="A group of books on a white background&#10;&#10;Description automatically generated">
            <a:extLst>
              <a:ext uri="{FF2B5EF4-FFF2-40B4-BE49-F238E27FC236}">
                <a16:creationId xmlns:a16="http://schemas.microsoft.com/office/drawing/2014/main" id="{8CFBC970-BAA6-5F01-7917-AF24F371197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27527" y="3017520"/>
            <a:ext cx="2773521" cy="1188720"/>
          </a:xfrm>
        </p:spPr>
      </p:pic>
    </p:spTree>
    <p:extLst>
      <p:ext uri="{BB962C8B-B14F-4D97-AF65-F5344CB8AC3E}">
        <p14:creationId xmlns:p14="http://schemas.microsoft.com/office/powerpoint/2010/main" val="2154137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78A2C-9A84-4179-BFE9-D37A5351DA0E}"/>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CA7CCD3F-9D76-585E-6ADF-EF01F2592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1F28E-CA9A-A063-D7DE-10A62872D67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3000" dirty="0"/>
              <a:t>From ‘How Texts Teach What Readers Learn’ by Margaret Meek quoted in ‘Opening Doors to Ambitious Primary English’</a:t>
            </a:r>
          </a:p>
        </p:txBody>
      </p:sp>
      <p:pic>
        <p:nvPicPr>
          <p:cNvPr id="1026" name="Picture 2" descr="The Dream Giver - The Literacy Shed | Education Reading | Pinterest ...">
            <a:extLst>
              <a:ext uri="{FF2B5EF4-FFF2-40B4-BE49-F238E27FC236}">
                <a16:creationId xmlns:a16="http://schemas.microsoft.com/office/drawing/2014/main" id="{1BFEF7FA-3B90-84DA-05E9-44EEFDBCE7EE}"/>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 b="658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6" name="sketchy line">
            <a:extLst>
              <a:ext uri="{FF2B5EF4-FFF2-40B4-BE49-F238E27FC236}">
                <a16:creationId xmlns:a16="http://schemas.microsoft.com/office/drawing/2014/main" id="{99C8C2C8-FE99-86B7-045F-D8E0272CA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5AA353-D693-279D-F5E6-711D9E25147D}"/>
              </a:ext>
            </a:extLst>
          </p:cNvPr>
          <p:cNvSpPr>
            <a:spLocks noGrp="1"/>
          </p:cNvSpPr>
          <p:nvPr>
            <p:ph sz="half" idx="1"/>
          </p:nvPr>
        </p:nvSpPr>
        <p:spPr>
          <a:xfrm>
            <a:off x="5297762" y="2706624"/>
            <a:ext cx="6251110" cy="3483864"/>
          </a:xfrm>
        </p:spPr>
        <p:txBody>
          <a:bodyPr vert="horz" lIns="91440" tIns="45720" rIns="91440" bIns="45720" rtlCol="0">
            <a:normAutofit/>
          </a:bodyPr>
          <a:lstStyle/>
          <a:p>
            <a:pPr marL="0"/>
            <a:endParaRPr lang="en-US" sz="2200" dirty="0"/>
          </a:p>
          <a:p>
            <a:pPr marL="0" indent="0">
              <a:buNone/>
            </a:pPr>
            <a:r>
              <a:rPr lang="en-US" sz="4000" i="1" dirty="0">
                <a:effectLst/>
              </a:rPr>
              <a:t>If we want to see what lessons have been learned from the texts children read, we have to look for them in what they write.</a:t>
            </a:r>
          </a:p>
          <a:p>
            <a:pPr marL="0"/>
            <a:endParaRPr lang="en-US" sz="2200" dirty="0"/>
          </a:p>
        </p:txBody>
      </p:sp>
    </p:spTree>
    <p:extLst>
      <p:ext uri="{BB962C8B-B14F-4D97-AF65-F5344CB8AC3E}">
        <p14:creationId xmlns:p14="http://schemas.microsoft.com/office/powerpoint/2010/main" val="310270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890B-C59F-F91F-77CA-AC5E175BB001}"/>
              </a:ext>
            </a:extLst>
          </p:cNvPr>
          <p:cNvSpPr>
            <a:spLocks noGrp="1"/>
          </p:cNvSpPr>
          <p:nvPr>
            <p:ph type="title"/>
          </p:nvPr>
        </p:nvSpPr>
        <p:spPr/>
        <p:txBody>
          <a:bodyPr/>
          <a:lstStyle/>
          <a:p>
            <a:r>
              <a:rPr lang="en-GB" dirty="0"/>
              <a:t>Opening Doors Network</a:t>
            </a:r>
            <a:br>
              <a:rPr lang="en-GB" dirty="0"/>
            </a:br>
            <a:endParaRPr lang="en-GB" dirty="0"/>
          </a:p>
        </p:txBody>
      </p:sp>
      <p:pic>
        <p:nvPicPr>
          <p:cNvPr id="5" name="Content Placeholder 4" descr="Logo&#10;&#10;Description automatically generated">
            <a:extLst>
              <a:ext uri="{FF2B5EF4-FFF2-40B4-BE49-F238E27FC236}">
                <a16:creationId xmlns:a16="http://schemas.microsoft.com/office/drawing/2014/main" id="{41324D2C-B9E7-0288-6011-4AA0F5367F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500" y="2990492"/>
            <a:ext cx="7289505" cy="2915802"/>
          </a:xfrm>
        </p:spPr>
      </p:pic>
      <p:sp>
        <p:nvSpPr>
          <p:cNvPr id="7" name="TextBox 6">
            <a:extLst>
              <a:ext uri="{FF2B5EF4-FFF2-40B4-BE49-F238E27FC236}">
                <a16:creationId xmlns:a16="http://schemas.microsoft.com/office/drawing/2014/main" id="{867A63D3-4A5A-07E2-09F4-3304D845842E}"/>
              </a:ext>
            </a:extLst>
          </p:cNvPr>
          <p:cNvSpPr txBox="1"/>
          <p:nvPr/>
        </p:nvSpPr>
        <p:spPr>
          <a:xfrm>
            <a:off x="1333500" y="1690688"/>
            <a:ext cx="6097772" cy="954107"/>
          </a:xfrm>
          <a:prstGeom prst="rect">
            <a:avLst/>
          </a:prstGeom>
          <a:noFill/>
        </p:spPr>
        <p:txBody>
          <a:bodyPr wrap="square">
            <a:spAutoFit/>
          </a:bodyPr>
          <a:lstStyle/>
          <a:p>
            <a:r>
              <a:rPr lang="en-GB" sz="2800" dirty="0">
                <a:hlinkClick r:id="rId3"/>
              </a:rPr>
              <a:t>Opening Doors Network – Searching for Excellence</a:t>
            </a:r>
            <a:endParaRPr lang="en-GB" sz="2800" dirty="0"/>
          </a:p>
        </p:txBody>
      </p:sp>
    </p:spTree>
    <p:extLst>
      <p:ext uri="{BB962C8B-B14F-4D97-AF65-F5344CB8AC3E}">
        <p14:creationId xmlns:p14="http://schemas.microsoft.com/office/powerpoint/2010/main" val="970665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6834-3A83-8932-37C3-C81AAA988B76}"/>
              </a:ext>
            </a:extLst>
          </p:cNvPr>
          <p:cNvSpPr>
            <a:spLocks noGrp="1"/>
          </p:cNvSpPr>
          <p:nvPr>
            <p:ph type="title"/>
          </p:nvPr>
        </p:nvSpPr>
        <p:spPr/>
        <p:txBody>
          <a:bodyPr/>
          <a:lstStyle/>
          <a:p>
            <a:r>
              <a:rPr lang="en-GB" dirty="0">
                <a:highlight>
                  <a:srgbClr val="FFFF00"/>
                </a:highlight>
              </a:rPr>
              <a:t>Taster Draft</a:t>
            </a:r>
          </a:p>
        </p:txBody>
      </p:sp>
      <p:pic>
        <p:nvPicPr>
          <p:cNvPr id="8" name="Content Placeholder 7" descr="Diagram&#10;&#10;Description automatically generated">
            <a:extLst>
              <a:ext uri="{FF2B5EF4-FFF2-40B4-BE49-F238E27FC236}">
                <a16:creationId xmlns:a16="http://schemas.microsoft.com/office/drawing/2014/main" id="{07A966A2-76CE-2455-6429-AE1FD5D5F9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599" y="1837752"/>
            <a:ext cx="6829097" cy="4108166"/>
          </a:xfrm>
        </p:spPr>
      </p:pic>
      <p:sp>
        <p:nvSpPr>
          <p:cNvPr id="4" name="Content Placeholder 3">
            <a:extLst>
              <a:ext uri="{FF2B5EF4-FFF2-40B4-BE49-F238E27FC236}">
                <a16:creationId xmlns:a16="http://schemas.microsoft.com/office/drawing/2014/main" id="{ABEC5374-24E3-61B8-26E6-A6DE7723D862}"/>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633603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Taster Drafts - Predictions</a:t>
            </a:r>
          </a:p>
        </p:txBody>
      </p:sp>
      <p:sp>
        <p:nvSpPr>
          <p:cNvPr id="3" name="Content Placeholder 2"/>
          <p:cNvSpPr>
            <a:spLocks noGrp="1"/>
          </p:cNvSpPr>
          <p:nvPr>
            <p:ph idx="1"/>
          </p:nvPr>
        </p:nvSpPr>
        <p:spPr/>
        <p:txBody>
          <a:bodyPr/>
          <a:lstStyle/>
          <a:p>
            <a:pPr lvl="0"/>
            <a:r>
              <a:rPr lang="en-GB" dirty="0"/>
              <a:t>Develop the setting – the valley of the Ump </a:t>
            </a:r>
          </a:p>
          <a:p>
            <a:pPr lvl="0"/>
            <a:r>
              <a:rPr lang="en-GB" dirty="0"/>
              <a:t>Develop the movement of the </a:t>
            </a:r>
            <a:r>
              <a:rPr lang="en-GB" dirty="0" err="1"/>
              <a:t>Hippocrump</a:t>
            </a:r>
            <a:r>
              <a:rPr lang="en-GB" dirty="0"/>
              <a:t> – what happens?</a:t>
            </a:r>
          </a:p>
          <a:p>
            <a:pPr marL="0" lvl="0" indent="0">
              <a:buNone/>
            </a:pPr>
            <a:endParaRPr lang="en-GB" dirty="0"/>
          </a:p>
          <a:p>
            <a:endParaRPr lang="en-GB" dirty="0"/>
          </a:p>
        </p:txBody>
      </p:sp>
      <p:pic>
        <p:nvPicPr>
          <p:cNvPr id="5" name="Picture 2">
            <a:extLst>
              <a:ext uri="{FF2B5EF4-FFF2-40B4-BE49-F238E27FC236}">
                <a16:creationId xmlns:a16="http://schemas.microsoft.com/office/drawing/2014/main" id="{1F7EF122-197E-C5FE-DFDD-69FDA553A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457" y="3262915"/>
            <a:ext cx="3039267" cy="2685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56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E7A82-95A0-4A59-8C9E-62417CA2D321}"/>
              </a:ext>
            </a:extLst>
          </p:cNvPr>
          <p:cNvSpPr>
            <a:spLocks noGrp="1"/>
          </p:cNvSpPr>
          <p:nvPr>
            <p:ph type="title"/>
          </p:nvPr>
        </p:nvSpPr>
        <p:spPr>
          <a:solidFill>
            <a:schemeClr val="bg1"/>
          </a:solidFill>
        </p:spPr>
        <p:txBody>
          <a:bodyPr/>
          <a:lstStyle/>
          <a:p>
            <a:r>
              <a:rPr lang="en-GB" dirty="0">
                <a:highlight>
                  <a:srgbClr val="FFFF00"/>
                </a:highlight>
              </a:rPr>
              <a:t>The Meaning is in The Reading</a:t>
            </a:r>
          </a:p>
        </p:txBody>
      </p:sp>
      <p:sp>
        <p:nvSpPr>
          <p:cNvPr id="3" name="Content Placeholder 2">
            <a:extLst>
              <a:ext uri="{FF2B5EF4-FFF2-40B4-BE49-F238E27FC236}">
                <a16:creationId xmlns:a16="http://schemas.microsoft.com/office/drawing/2014/main" id="{A44C7161-5439-485C-A1BC-135C1359DBF1}"/>
              </a:ext>
            </a:extLst>
          </p:cNvPr>
          <p:cNvSpPr>
            <a:spLocks noGrp="1"/>
          </p:cNvSpPr>
          <p:nvPr>
            <p:ph sz="half" idx="1"/>
          </p:nvPr>
        </p:nvSpPr>
        <p:spPr>
          <a:xfrm>
            <a:off x="725184" y="1649161"/>
            <a:ext cx="5181600" cy="4351338"/>
          </a:xfrm>
        </p:spPr>
        <p:txBody>
          <a:bodyPr>
            <a:normAutofit fontScale="92500" lnSpcReduction="10000"/>
          </a:bodyPr>
          <a:lstStyle/>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Along the valley of the Ump</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Gallops the fearful </a:t>
            </a:r>
            <a:r>
              <a:rPr lang="en-GB" sz="2600" i="1" dirty="0" err="1">
                <a:effectLst/>
                <a:latin typeface="Calibri" panose="020F0502020204030204" pitchFamily="34" charset="0"/>
                <a:ea typeface="Calibri" panose="020F0502020204030204" pitchFamily="34" charset="0"/>
                <a:cs typeface="Times New Roman" panose="02020603050405020304" pitchFamily="18" charset="0"/>
              </a:rPr>
              <a:t>Hippocrump</a:t>
            </a:r>
            <a:r>
              <a:rPr lang="en-GB" sz="2600" i="1" dirty="0">
                <a:effectLst/>
                <a:latin typeface="Calibri" panose="020F0502020204030204" pitchFamily="34" charset="0"/>
                <a:ea typeface="Calibri" panose="020F0502020204030204" pitchFamily="34" charset="0"/>
                <a:cs typeface="Times New Roman" panose="02020603050405020304" pitchFamily="18" charset="0"/>
              </a:rPr>
              <a:t>.</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His hide is leathery and thick;</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His eyelids open with a </a:t>
            </a:r>
            <a:r>
              <a:rPr lang="en-GB" sz="2600" b="1" i="1"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His mouth he closes with a </a:t>
            </a:r>
            <a:r>
              <a:rPr lang="en-GB" sz="2600" b="1" i="1" dirty="0">
                <a:effectLst/>
                <a:latin typeface="Calibri" panose="020F0502020204030204" pitchFamily="34" charset="0"/>
                <a:ea typeface="Calibri" panose="020F0502020204030204" pitchFamily="34" charset="0"/>
                <a:cs typeface="Times New Roman" panose="02020603050405020304" pitchFamily="18" charset="0"/>
              </a:rPr>
              <a:t>Clack!</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He has three humps upon his back;</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On each of these there grows a score</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Of horny spikes, and sometimes more.</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His hair is curly, thick and brown;</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600" i="1" dirty="0">
                <a:effectLst/>
                <a:latin typeface="Calibri" panose="020F0502020204030204" pitchFamily="34" charset="0"/>
                <a:ea typeface="Calibri" panose="020F0502020204030204" pitchFamily="34" charset="0"/>
                <a:cs typeface="Times New Roman" panose="02020603050405020304" pitchFamily="18" charset="0"/>
              </a:rPr>
              <a:t>Beneath his chin a beard hangs down.</a:t>
            </a:r>
            <a:endParaRPr lang="en-GB"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Content Placeholder 4">
            <a:extLst>
              <a:ext uri="{FF2B5EF4-FFF2-40B4-BE49-F238E27FC236}">
                <a16:creationId xmlns:a16="http://schemas.microsoft.com/office/drawing/2014/main" id="{07F5F1BE-A76A-4C38-80BE-8E14AD40D3D2}"/>
              </a:ext>
            </a:extLst>
          </p:cNvPr>
          <p:cNvSpPr>
            <a:spLocks noGrp="1"/>
          </p:cNvSpPr>
          <p:nvPr>
            <p:ph sz="half" idx="2"/>
          </p:nvPr>
        </p:nvSpPr>
        <p:spPr>
          <a:xfrm>
            <a:off x="6172200" y="1825625"/>
            <a:ext cx="5181600" cy="4190862"/>
          </a:xfrm>
        </p:spPr>
        <p:txBody>
          <a:bodyPr>
            <a:normAutofit fontScale="92500" lnSpcReduction="10000"/>
          </a:bodyPr>
          <a:lstStyle/>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He has eight feet with hideous claws;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His neck is long – and O his jaws!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The boldest falter in his track</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To hear those hundred teeth go </a:t>
            </a:r>
            <a:r>
              <a:rPr lang="en-GB" sz="2800" b="1" i="1" dirty="0">
                <a:effectLst/>
                <a:latin typeface="Calibri" panose="020F0502020204030204" pitchFamily="34" charset="0"/>
                <a:ea typeface="Calibri" panose="020F0502020204030204" pitchFamily="34" charset="0"/>
                <a:cs typeface="Times New Roman" panose="02020603050405020304" pitchFamily="18" charset="0"/>
              </a:rPr>
              <a:t>Clack!</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The </a:t>
            </a:r>
            <a:r>
              <a:rPr lang="en-GB" sz="2800" i="1" dirty="0" err="1">
                <a:effectLst/>
                <a:latin typeface="Calibri" panose="020F0502020204030204" pitchFamily="34" charset="0"/>
                <a:ea typeface="Calibri" panose="020F0502020204030204" pitchFamily="34" charset="0"/>
                <a:cs typeface="Times New Roman" panose="02020603050405020304" pitchFamily="18" charset="0"/>
              </a:rPr>
              <a:t>Hippocrump</a:t>
            </a:r>
            <a:r>
              <a:rPr lang="en-GB" sz="2800" i="1" dirty="0">
                <a:effectLst/>
                <a:latin typeface="Calibri" panose="020F0502020204030204" pitchFamily="34" charset="0"/>
                <a:ea typeface="Calibri" panose="020F0502020204030204" pitchFamily="34" charset="0"/>
                <a:cs typeface="Times New Roman" panose="02020603050405020304" pitchFamily="18" charset="0"/>
              </a:rPr>
              <a:t> is fierce indeed,</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But if he eats the baneful weed</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That grows beside the Purple Lake,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His hundred teeth begin to ache.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6" name="TextBox 5">
            <a:extLst>
              <a:ext uri="{FF2B5EF4-FFF2-40B4-BE49-F238E27FC236}">
                <a16:creationId xmlns:a16="http://schemas.microsoft.com/office/drawing/2014/main" id="{B4160840-E068-4CA7-B94A-591F9C01CC19}"/>
              </a:ext>
            </a:extLst>
          </p:cNvPr>
          <p:cNvSpPr txBox="1"/>
          <p:nvPr/>
        </p:nvSpPr>
        <p:spPr>
          <a:xfrm>
            <a:off x="2822713" y="6000499"/>
            <a:ext cx="7050156" cy="830997"/>
          </a:xfrm>
          <a:prstGeom prst="rect">
            <a:avLst/>
          </a:prstGeom>
          <a:solidFill>
            <a:schemeClr val="accent6">
              <a:lumMod val="60000"/>
              <a:lumOff val="40000"/>
            </a:schemeClr>
          </a:solidFill>
        </p:spPr>
        <p:txBody>
          <a:bodyPr wrap="square" rtlCol="0">
            <a:spAutoFit/>
          </a:bodyPr>
          <a:lstStyle/>
          <a:p>
            <a:r>
              <a:rPr lang="en-GB" sz="2400" dirty="0"/>
              <a:t>Objective: Can you understand how James Reeves creates a ‘</a:t>
            </a:r>
            <a:r>
              <a:rPr lang="en-GB" sz="2400" dirty="0" err="1"/>
              <a:t>prefabulous</a:t>
            </a:r>
            <a:r>
              <a:rPr lang="en-GB" sz="2400" dirty="0"/>
              <a:t> </a:t>
            </a:r>
            <a:r>
              <a:rPr lang="en-GB" sz="2400" dirty="0" err="1"/>
              <a:t>animile</a:t>
            </a:r>
            <a:r>
              <a:rPr lang="en-GB" sz="2400" dirty="0"/>
              <a:t>’?</a:t>
            </a:r>
          </a:p>
        </p:txBody>
      </p:sp>
    </p:spTree>
    <p:extLst>
      <p:ext uri="{BB962C8B-B14F-4D97-AF65-F5344CB8AC3E}">
        <p14:creationId xmlns:p14="http://schemas.microsoft.com/office/powerpoint/2010/main" val="24219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additive="base">
                                        <p:cTn id="3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 calcmode="lin" valueType="num">
                                      <p:cBhvr additive="base">
                                        <p:cTn id="4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 calcmode="lin" valueType="num">
                                      <p:cBhvr additive="base">
                                        <p:cTn id="5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E4DF68-BD39-40C4-A8E8-2EF4CD7E59B5}"/>
              </a:ext>
            </a:extLst>
          </p:cNvPr>
          <p:cNvSpPr>
            <a:spLocks noGrp="1"/>
          </p:cNvSpPr>
          <p:nvPr>
            <p:ph type="title"/>
          </p:nvPr>
        </p:nvSpPr>
        <p:spPr/>
        <p:txBody>
          <a:bodyPr>
            <a:normAutofit fontScale="90000"/>
          </a:bodyPr>
          <a:lstStyle/>
          <a:p>
            <a:r>
              <a:rPr lang="en-GB" dirty="0"/>
              <a:t>Deep Objectives</a:t>
            </a:r>
            <a:br>
              <a:rPr lang="en-GB" dirty="0"/>
            </a:br>
            <a:r>
              <a:rPr lang="en-GB" sz="3600" dirty="0">
                <a:highlight>
                  <a:srgbClr val="FFFF00"/>
                </a:highlight>
              </a:rPr>
              <a:t>Can you begin to understand how a poet creates an original fantasy creature?</a:t>
            </a:r>
          </a:p>
        </p:txBody>
      </p:sp>
      <p:sp>
        <p:nvSpPr>
          <p:cNvPr id="10" name="Text Placeholder 9">
            <a:extLst>
              <a:ext uri="{FF2B5EF4-FFF2-40B4-BE49-F238E27FC236}">
                <a16:creationId xmlns:a16="http://schemas.microsoft.com/office/drawing/2014/main" id="{ED05AE65-3B8A-4800-8A2A-9B4768B691CF}"/>
              </a:ext>
            </a:extLst>
          </p:cNvPr>
          <p:cNvSpPr>
            <a:spLocks noGrp="1"/>
          </p:cNvSpPr>
          <p:nvPr>
            <p:ph type="body" sz="quarter" idx="3"/>
          </p:nvPr>
        </p:nvSpPr>
        <p:spPr/>
        <p:txBody>
          <a:bodyPr/>
          <a:lstStyle/>
          <a:p>
            <a:r>
              <a:rPr lang="en-GB" dirty="0"/>
              <a:t>Learning how to learn</a:t>
            </a:r>
          </a:p>
        </p:txBody>
      </p:sp>
      <p:sp>
        <p:nvSpPr>
          <p:cNvPr id="11" name="Content Placeholder 10">
            <a:extLst>
              <a:ext uri="{FF2B5EF4-FFF2-40B4-BE49-F238E27FC236}">
                <a16:creationId xmlns:a16="http://schemas.microsoft.com/office/drawing/2014/main" id="{5B648A98-EF50-40A8-8EAB-E24FDCE7DA2E}"/>
              </a:ext>
            </a:extLst>
          </p:cNvPr>
          <p:cNvSpPr>
            <a:spLocks noGrp="1"/>
          </p:cNvSpPr>
          <p:nvPr>
            <p:ph sz="quarter" idx="4"/>
          </p:nvPr>
        </p:nvSpPr>
        <p:spPr/>
        <p:txBody>
          <a:bodyPr/>
          <a:lstStyle/>
          <a:p>
            <a:r>
              <a:rPr lang="en-GB" dirty="0"/>
              <a:t>Thinking engines</a:t>
            </a:r>
          </a:p>
          <a:p>
            <a:r>
              <a:rPr lang="en-GB" dirty="0"/>
              <a:t>Visuals</a:t>
            </a:r>
          </a:p>
          <a:p>
            <a:r>
              <a:rPr lang="en-GB" dirty="0" err="1"/>
              <a:t>continuuum</a:t>
            </a:r>
            <a:r>
              <a:rPr lang="en-GB" dirty="0"/>
              <a:t> lines</a:t>
            </a:r>
          </a:p>
          <a:p>
            <a:r>
              <a:rPr lang="en-GB" dirty="0"/>
              <a:t>reflection</a:t>
            </a:r>
          </a:p>
          <a:p>
            <a:pPr marL="0" indent="0">
              <a:buNone/>
            </a:pPr>
            <a:endParaRPr lang="en-GB" dirty="0"/>
          </a:p>
        </p:txBody>
      </p:sp>
      <p:sp>
        <p:nvSpPr>
          <p:cNvPr id="8" name="Text Placeholder 7">
            <a:extLst>
              <a:ext uri="{FF2B5EF4-FFF2-40B4-BE49-F238E27FC236}">
                <a16:creationId xmlns:a16="http://schemas.microsoft.com/office/drawing/2014/main" id="{80548CC9-AC51-4E12-BB95-EE1905F4C9BB}"/>
              </a:ext>
            </a:extLst>
          </p:cNvPr>
          <p:cNvSpPr>
            <a:spLocks noGrp="1"/>
          </p:cNvSpPr>
          <p:nvPr>
            <p:ph type="body" idx="1"/>
          </p:nvPr>
        </p:nvSpPr>
        <p:spPr/>
        <p:txBody>
          <a:bodyPr/>
          <a:lstStyle/>
          <a:p>
            <a:r>
              <a:rPr lang="en-GB" dirty="0"/>
              <a:t>Knowledge</a:t>
            </a:r>
          </a:p>
        </p:txBody>
      </p:sp>
      <p:sp>
        <p:nvSpPr>
          <p:cNvPr id="9" name="Content Placeholder 8">
            <a:extLst>
              <a:ext uri="{FF2B5EF4-FFF2-40B4-BE49-F238E27FC236}">
                <a16:creationId xmlns:a16="http://schemas.microsoft.com/office/drawing/2014/main" id="{0EF14363-8016-4903-A17B-D2A5104B3D11}"/>
              </a:ext>
            </a:extLst>
          </p:cNvPr>
          <p:cNvSpPr>
            <a:spLocks noGrp="1"/>
          </p:cNvSpPr>
          <p:nvPr>
            <p:ph sz="half" idx="2"/>
          </p:nvPr>
        </p:nvSpPr>
        <p:spPr/>
        <p:txBody>
          <a:bodyPr/>
          <a:lstStyle/>
          <a:p>
            <a:r>
              <a:rPr lang="en-GB" dirty="0"/>
              <a:t>Inventing proper nouns</a:t>
            </a:r>
          </a:p>
          <a:p>
            <a:r>
              <a:rPr lang="en-GB" dirty="0"/>
              <a:t>Alliteration effects</a:t>
            </a:r>
          </a:p>
          <a:p>
            <a:r>
              <a:rPr lang="en-GB" dirty="0"/>
              <a:t>Linking meaning – fear!</a:t>
            </a:r>
          </a:p>
          <a:p>
            <a:r>
              <a:rPr lang="en-GB" dirty="0"/>
              <a:t>Verb choice</a:t>
            </a:r>
          </a:p>
          <a:p>
            <a:r>
              <a:rPr lang="en-GB" dirty="0"/>
              <a:t>Word depth – ‘white’</a:t>
            </a:r>
          </a:p>
          <a:p>
            <a:endParaRPr lang="en-GB" dirty="0"/>
          </a:p>
          <a:p>
            <a:endParaRPr lang="en-GB" dirty="0"/>
          </a:p>
        </p:txBody>
      </p:sp>
      <p:sp>
        <p:nvSpPr>
          <p:cNvPr id="2" name="TextBox 1">
            <a:extLst>
              <a:ext uri="{FF2B5EF4-FFF2-40B4-BE49-F238E27FC236}">
                <a16:creationId xmlns:a16="http://schemas.microsoft.com/office/drawing/2014/main" id="{BD5EA0BE-F6FB-46C4-A9D5-9168737A6119}"/>
              </a:ext>
            </a:extLst>
          </p:cNvPr>
          <p:cNvSpPr txBox="1"/>
          <p:nvPr/>
        </p:nvSpPr>
        <p:spPr>
          <a:xfrm>
            <a:off x="5638800" y="2975113"/>
            <a:ext cx="914400" cy="914400"/>
          </a:xfrm>
          <a:prstGeom prst="rect">
            <a:avLst/>
          </a:prstGeom>
          <a:noFill/>
        </p:spPr>
        <p:txBody>
          <a:bodyPr wrap="square" rtlCol="0">
            <a:spAutoFit/>
          </a:bodyPr>
          <a:lstStyle/>
          <a:p>
            <a:endParaRPr lang="en-GB" dirty="0"/>
          </a:p>
        </p:txBody>
      </p:sp>
      <p:sp>
        <p:nvSpPr>
          <p:cNvPr id="3" name="TextBox 2">
            <a:extLst>
              <a:ext uri="{FF2B5EF4-FFF2-40B4-BE49-F238E27FC236}">
                <a16:creationId xmlns:a16="http://schemas.microsoft.com/office/drawing/2014/main" id="{4CFEBA6B-800D-4F3A-AA35-5EB47E06CA19}"/>
              </a:ext>
            </a:extLst>
          </p:cNvPr>
          <p:cNvSpPr txBox="1"/>
          <p:nvPr/>
        </p:nvSpPr>
        <p:spPr>
          <a:xfrm>
            <a:off x="4939577" y="5481777"/>
            <a:ext cx="1613623" cy="707886"/>
          </a:xfrm>
          <a:prstGeom prst="rect">
            <a:avLst/>
          </a:prstGeom>
          <a:noFill/>
        </p:spPr>
        <p:txBody>
          <a:bodyPr wrap="square" rtlCol="0">
            <a:spAutoFit/>
          </a:bodyPr>
          <a:lstStyle/>
          <a:p>
            <a:r>
              <a:rPr lang="en-GB" sz="4000" dirty="0"/>
              <a:t>Oracy</a:t>
            </a:r>
          </a:p>
        </p:txBody>
      </p:sp>
      <p:cxnSp>
        <p:nvCxnSpPr>
          <p:cNvPr id="5" name="Straight Arrow Connector 4">
            <a:extLst>
              <a:ext uri="{FF2B5EF4-FFF2-40B4-BE49-F238E27FC236}">
                <a16:creationId xmlns:a16="http://schemas.microsoft.com/office/drawing/2014/main" id="{B794979F-2EAD-44E3-99E5-452C07190358}"/>
              </a:ext>
            </a:extLst>
          </p:cNvPr>
          <p:cNvCxnSpPr/>
          <p:nvPr/>
        </p:nvCxnSpPr>
        <p:spPr>
          <a:xfrm flipH="1">
            <a:off x="3988904" y="5883965"/>
            <a:ext cx="82163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995649E-4051-42A5-9324-ADA7265286D2}"/>
              </a:ext>
            </a:extLst>
          </p:cNvPr>
          <p:cNvCxnSpPr>
            <a:cxnSpLocks/>
          </p:cNvCxnSpPr>
          <p:nvPr/>
        </p:nvCxnSpPr>
        <p:spPr>
          <a:xfrm>
            <a:off x="6433931" y="5875476"/>
            <a:ext cx="934278" cy="84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43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5008" y="1146220"/>
            <a:ext cx="1068947" cy="369332"/>
          </a:xfrm>
          <a:prstGeom prst="rect">
            <a:avLst/>
          </a:prstGeom>
          <a:noFill/>
        </p:spPr>
        <p:txBody>
          <a:bodyPr wrap="square" rtlCol="0">
            <a:spAutoFit/>
          </a:bodyPr>
          <a:lstStyle/>
          <a:p>
            <a:r>
              <a:rPr lang="en-GB" dirty="0"/>
              <a:t>Body</a:t>
            </a:r>
          </a:p>
        </p:txBody>
      </p:sp>
      <p:sp>
        <p:nvSpPr>
          <p:cNvPr id="4" name="TextBox 3"/>
          <p:cNvSpPr txBox="1"/>
          <p:nvPr/>
        </p:nvSpPr>
        <p:spPr>
          <a:xfrm>
            <a:off x="8216723" y="1025949"/>
            <a:ext cx="1184856" cy="369332"/>
          </a:xfrm>
          <a:prstGeom prst="rect">
            <a:avLst/>
          </a:prstGeom>
          <a:noFill/>
        </p:spPr>
        <p:txBody>
          <a:bodyPr wrap="square" rtlCol="0">
            <a:spAutoFit/>
          </a:bodyPr>
          <a:lstStyle/>
          <a:p>
            <a:r>
              <a:rPr lang="en-GB" dirty="0"/>
              <a:t>Teeth</a:t>
            </a:r>
          </a:p>
        </p:txBody>
      </p:sp>
      <p:sp>
        <p:nvSpPr>
          <p:cNvPr id="5" name="TextBox 4"/>
          <p:cNvSpPr txBox="1"/>
          <p:nvPr/>
        </p:nvSpPr>
        <p:spPr>
          <a:xfrm>
            <a:off x="1622738" y="5467997"/>
            <a:ext cx="1609859" cy="369332"/>
          </a:xfrm>
          <a:prstGeom prst="rect">
            <a:avLst/>
          </a:prstGeom>
          <a:noFill/>
        </p:spPr>
        <p:txBody>
          <a:bodyPr wrap="square" rtlCol="0">
            <a:spAutoFit/>
          </a:bodyPr>
          <a:lstStyle/>
          <a:p>
            <a:r>
              <a:rPr lang="en-GB" dirty="0"/>
              <a:t>Humps</a:t>
            </a:r>
          </a:p>
        </p:txBody>
      </p:sp>
      <p:sp>
        <p:nvSpPr>
          <p:cNvPr id="6" name="TextBox 5"/>
          <p:cNvSpPr txBox="1"/>
          <p:nvPr/>
        </p:nvSpPr>
        <p:spPr>
          <a:xfrm>
            <a:off x="8409904" y="5467997"/>
            <a:ext cx="1133341" cy="369332"/>
          </a:xfrm>
          <a:prstGeom prst="rect">
            <a:avLst/>
          </a:prstGeom>
          <a:noFill/>
        </p:spPr>
        <p:txBody>
          <a:bodyPr wrap="square" rtlCol="0">
            <a:spAutoFit/>
          </a:bodyPr>
          <a:lstStyle/>
          <a:p>
            <a:r>
              <a:rPr lang="en-GB" dirty="0"/>
              <a:t>Beard</a:t>
            </a:r>
          </a:p>
        </p:txBody>
      </p:sp>
      <p:cxnSp>
        <p:nvCxnSpPr>
          <p:cNvPr id="8" name="Straight Arrow Connector 7"/>
          <p:cNvCxnSpPr/>
          <p:nvPr/>
        </p:nvCxnSpPr>
        <p:spPr>
          <a:xfrm flipH="1" flipV="1">
            <a:off x="2427667" y="1777285"/>
            <a:ext cx="804930" cy="565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340958" y="1609859"/>
            <a:ext cx="734096" cy="502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730321" y="5042994"/>
            <a:ext cx="502276" cy="425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263684" y="5138670"/>
            <a:ext cx="708339" cy="329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54036" y="554182"/>
            <a:ext cx="5117987" cy="954107"/>
          </a:xfrm>
          <a:prstGeom prst="rect">
            <a:avLst/>
          </a:prstGeom>
          <a:noFill/>
        </p:spPr>
        <p:txBody>
          <a:bodyPr wrap="square" rtlCol="0">
            <a:spAutoFit/>
          </a:bodyPr>
          <a:lstStyle/>
          <a:p>
            <a:pPr algn="ctr"/>
            <a:r>
              <a:rPr lang="en-GB" sz="2800" dirty="0"/>
              <a:t>Name and Describe the ‘</a:t>
            </a:r>
            <a:r>
              <a:rPr lang="en-GB" sz="2800" dirty="0" err="1"/>
              <a:t>Prefabulous</a:t>
            </a:r>
            <a:r>
              <a:rPr lang="en-GB" sz="2800" dirty="0"/>
              <a:t> </a:t>
            </a:r>
            <a:r>
              <a:rPr lang="en-GB" sz="2800" dirty="0" err="1"/>
              <a:t>Animile</a:t>
            </a:r>
            <a:r>
              <a:rPr lang="en-GB" sz="2800" dirty="0"/>
              <a:t>’</a:t>
            </a:r>
          </a:p>
        </p:txBody>
      </p:sp>
      <p:pic>
        <p:nvPicPr>
          <p:cNvPr id="1026" name="Picture 2">
            <a:extLst>
              <a:ext uri="{FF2B5EF4-FFF2-40B4-BE49-F238E27FC236}">
                <a16:creationId xmlns:a16="http://schemas.microsoft.com/office/drawing/2014/main" id="{8E11C762-4789-41FA-BF50-A583720E5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289" y="1687759"/>
            <a:ext cx="3989745" cy="4984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6F3774-C4C9-4896-B193-BAB9FD321D76}"/>
              </a:ext>
            </a:extLst>
          </p:cNvPr>
          <p:cNvSpPr txBox="1"/>
          <p:nvPr/>
        </p:nvSpPr>
        <p:spPr>
          <a:xfrm>
            <a:off x="9267290" y="2537717"/>
            <a:ext cx="2065106" cy="2585323"/>
          </a:xfrm>
          <a:prstGeom prst="rect">
            <a:avLst/>
          </a:prstGeom>
          <a:noFill/>
        </p:spPr>
        <p:txBody>
          <a:bodyPr wrap="square" rtlCol="0">
            <a:spAutoFit/>
          </a:bodyPr>
          <a:lstStyle/>
          <a:p>
            <a:r>
              <a:rPr lang="en-GB" dirty="0"/>
              <a:t>Rich language,</a:t>
            </a:r>
          </a:p>
          <a:p>
            <a:r>
              <a:rPr lang="en-GB" dirty="0"/>
              <a:t>High pitch.</a:t>
            </a:r>
          </a:p>
          <a:p>
            <a:endParaRPr lang="en-GB" dirty="0"/>
          </a:p>
          <a:p>
            <a:r>
              <a:rPr lang="en-GB" dirty="0">
                <a:highlight>
                  <a:srgbClr val="FFFF00"/>
                </a:highlight>
              </a:rPr>
              <a:t>Access Strategies</a:t>
            </a:r>
          </a:p>
          <a:p>
            <a:endParaRPr lang="en-GB" dirty="0"/>
          </a:p>
          <a:p>
            <a:r>
              <a:rPr lang="en-GB" dirty="0"/>
              <a:t>Write a line or a verse for each part of the body.</a:t>
            </a:r>
          </a:p>
          <a:p>
            <a:r>
              <a:rPr lang="en-GB" dirty="0"/>
              <a:t>A poem emerges</a:t>
            </a:r>
          </a:p>
        </p:txBody>
      </p:sp>
    </p:spTree>
    <p:extLst>
      <p:ext uri="{BB962C8B-B14F-4D97-AF65-F5344CB8AC3E}">
        <p14:creationId xmlns:p14="http://schemas.microsoft.com/office/powerpoint/2010/main" val="233114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8E4F-0A1C-44E9-84A2-12A60B173EEC}"/>
              </a:ext>
            </a:extLst>
          </p:cNvPr>
          <p:cNvSpPr>
            <a:spLocks noGrp="1"/>
          </p:cNvSpPr>
          <p:nvPr>
            <p:ph type="title"/>
          </p:nvPr>
        </p:nvSpPr>
        <p:spPr/>
        <p:txBody>
          <a:bodyPr/>
          <a:lstStyle/>
          <a:p>
            <a:endParaRPr lang="en-GB"/>
          </a:p>
        </p:txBody>
      </p:sp>
      <p:pic>
        <p:nvPicPr>
          <p:cNvPr id="2050" name="Picture 2">
            <a:extLst>
              <a:ext uri="{FF2B5EF4-FFF2-40B4-BE49-F238E27FC236}">
                <a16:creationId xmlns:a16="http://schemas.microsoft.com/office/drawing/2014/main" id="{643B85B2-6A61-4DD7-AD1B-9D1285A698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5641" y="357603"/>
            <a:ext cx="7935311" cy="636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32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7679E02B-29A8-421A-808A-FEAEC90B45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462" y="2163763"/>
            <a:ext cx="3689350" cy="3690938"/>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D88CC85-2042-43A1-A0E3-653ACA309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163763"/>
            <a:ext cx="2381250" cy="3690938"/>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20DBEC74-7C43-4F39-B1DB-AFD332D32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068" y="2163763"/>
            <a:ext cx="2846360" cy="3533652"/>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FFB382-7FA9-4ABB-B346-04E1A65C7FD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Link Reading</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3148869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7708-9DFB-4778-B1FA-F439F301509E}"/>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dirty="0"/>
              <a:t>Link Reading </a:t>
            </a:r>
          </a:p>
        </p:txBody>
      </p:sp>
      <p:pic>
        <p:nvPicPr>
          <p:cNvPr id="4" name="Picture 4" descr="See the source image">
            <a:extLst>
              <a:ext uri="{FF2B5EF4-FFF2-40B4-BE49-F238E27FC236}">
                <a16:creationId xmlns:a16="http://schemas.microsoft.com/office/drawing/2014/main" id="{95EFB6FF-5436-40BB-9BE9-645C9A7ED9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5700" y="476573"/>
            <a:ext cx="2378197" cy="3774916"/>
          </a:xfrm>
          <a:prstGeom prst="rect">
            <a:avLst/>
          </a:prstGeom>
          <a:extLst>
            <a:ext uri="{909E8E84-426E-40DD-AFC4-6F175D3DCCD1}">
              <a14:hiddenFill xmlns:a14="http://schemas.microsoft.com/office/drawing/2010/main">
                <a:solidFill>
                  <a:srgbClr val="FFFFFF"/>
                </a:solidFill>
              </a14:hiddenFill>
            </a:ext>
          </a:extLst>
        </p:spPr>
      </p:pic>
      <p:pic>
        <p:nvPicPr>
          <p:cNvPr id="5" name="Picture 6" descr="See the source image">
            <a:extLst>
              <a:ext uri="{FF2B5EF4-FFF2-40B4-BE49-F238E27FC236}">
                <a16:creationId xmlns:a16="http://schemas.microsoft.com/office/drawing/2014/main" id="{4454193B-5D66-44D2-8C6D-9846DC9C73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5648" y="476573"/>
            <a:ext cx="2491444" cy="3774916"/>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4A5DB9C4-976F-42EF-984B-C1F8BE4B7BA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95266" y="476573"/>
            <a:ext cx="2293262" cy="28293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48DA8C8D-33FF-4CC0-9BBE-D191C2472F5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21662" y="476572"/>
            <a:ext cx="2685706" cy="3774917"/>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78D6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D36DF5-EAFC-4A76-971D-28232F2DC734}"/>
              </a:ext>
            </a:extLst>
          </p:cNvPr>
          <p:cNvSpPr txBox="1"/>
          <p:nvPr/>
        </p:nvSpPr>
        <p:spPr>
          <a:xfrm>
            <a:off x="6585294" y="3615397"/>
            <a:ext cx="1913206" cy="646331"/>
          </a:xfrm>
          <a:prstGeom prst="rect">
            <a:avLst/>
          </a:prstGeom>
          <a:noFill/>
        </p:spPr>
        <p:txBody>
          <a:bodyPr wrap="square" rtlCol="0">
            <a:spAutoFit/>
          </a:bodyPr>
          <a:lstStyle/>
          <a:p>
            <a:r>
              <a:rPr lang="en-GB" dirty="0"/>
              <a:t>Anancy Spider by Andrew </a:t>
            </a:r>
            <a:r>
              <a:rPr lang="en-GB" dirty="0" err="1"/>
              <a:t>Salkey</a:t>
            </a:r>
            <a:r>
              <a:rPr lang="en-GB" dirty="0"/>
              <a:t> </a:t>
            </a:r>
          </a:p>
        </p:txBody>
      </p:sp>
    </p:spTree>
    <p:extLst>
      <p:ext uri="{BB962C8B-B14F-4D97-AF65-F5344CB8AC3E}">
        <p14:creationId xmlns:p14="http://schemas.microsoft.com/office/powerpoint/2010/main" val="4292705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Wings to Fly Writing</a:t>
            </a:r>
            <a:br>
              <a:rPr lang="en-GB" dirty="0"/>
            </a:br>
            <a:r>
              <a:rPr lang="en-GB" sz="4000" dirty="0"/>
              <a:t>Can you create your own fantasy creature?</a:t>
            </a:r>
            <a:br>
              <a:rPr lang="en-GB" sz="4000" dirty="0"/>
            </a:br>
            <a:r>
              <a:rPr lang="en-GB" sz="4000" dirty="0"/>
              <a:t>James Reeves calls his collection ‘</a:t>
            </a:r>
            <a:r>
              <a:rPr lang="en-GB" sz="4000" dirty="0" err="1"/>
              <a:t>Prefabulous</a:t>
            </a:r>
            <a:r>
              <a:rPr lang="en-GB" sz="4000" dirty="0"/>
              <a:t> </a:t>
            </a:r>
            <a:r>
              <a:rPr lang="en-GB" sz="4000" dirty="0" err="1"/>
              <a:t>Animiles</a:t>
            </a:r>
            <a:r>
              <a:rPr lang="en-GB" sz="4000" dirty="0"/>
              <a:t>’</a:t>
            </a:r>
          </a:p>
        </p:txBody>
      </p:sp>
      <p:sp>
        <p:nvSpPr>
          <p:cNvPr id="5" name="Content Placeholder 4"/>
          <p:cNvSpPr>
            <a:spLocks noGrp="1"/>
          </p:cNvSpPr>
          <p:nvPr>
            <p:ph idx="1"/>
          </p:nvPr>
        </p:nvSpPr>
        <p:spPr/>
        <p:txBody>
          <a:bodyPr>
            <a:normAutofit fontScale="92500" lnSpcReduction="20000"/>
          </a:bodyPr>
          <a:lstStyle/>
          <a:p>
            <a:pPr lvl="0"/>
            <a:r>
              <a:rPr lang="en-GB" dirty="0"/>
              <a:t>Use the parts of the body of The </a:t>
            </a:r>
            <a:r>
              <a:rPr lang="en-GB" dirty="0" err="1"/>
              <a:t>Hippocrump</a:t>
            </a:r>
            <a:r>
              <a:rPr lang="en-GB" dirty="0"/>
              <a:t> explored in the access strategies to help you plan the content for different stanzas in your poem about a new ‘</a:t>
            </a:r>
            <a:r>
              <a:rPr lang="en-GB" dirty="0" err="1"/>
              <a:t>animile</a:t>
            </a:r>
            <a:r>
              <a:rPr lang="en-GB" dirty="0"/>
              <a:t>’</a:t>
            </a:r>
          </a:p>
          <a:p>
            <a:pPr lvl="0"/>
            <a:r>
              <a:rPr lang="en-GB" dirty="0"/>
              <a:t>Mouth</a:t>
            </a:r>
          </a:p>
          <a:p>
            <a:pPr lvl="0"/>
            <a:r>
              <a:rPr lang="en-GB" dirty="0"/>
              <a:t>Eyelids</a:t>
            </a:r>
          </a:p>
          <a:p>
            <a:pPr lvl="0"/>
            <a:r>
              <a:rPr lang="en-GB" dirty="0"/>
              <a:t>Humps</a:t>
            </a:r>
          </a:p>
          <a:p>
            <a:pPr lvl="0"/>
            <a:r>
              <a:rPr lang="en-GB" dirty="0"/>
              <a:t>Hair</a:t>
            </a:r>
          </a:p>
          <a:p>
            <a:pPr lvl="0"/>
            <a:r>
              <a:rPr lang="en-GB" dirty="0"/>
              <a:t>Chin</a:t>
            </a:r>
          </a:p>
          <a:p>
            <a:pPr lvl="0"/>
            <a:r>
              <a:rPr lang="en-GB" dirty="0"/>
              <a:t>Claws</a:t>
            </a:r>
          </a:p>
          <a:p>
            <a:pPr lvl="0"/>
            <a:r>
              <a:rPr lang="en-GB" dirty="0"/>
              <a:t>Neck</a:t>
            </a:r>
          </a:p>
          <a:p>
            <a:pPr lvl="0"/>
            <a:r>
              <a:rPr lang="en-GB" dirty="0"/>
              <a:t>Teeth</a:t>
            </a:r>
          </a:p>
          <a:p>
            <a:endParaRPr lang="en-GB" dirty="0"/>
          </a:p>
        </p:txBody>
      </p:sp>
      <p:pic>
        <p:nvPicPr>
          <p:cNvPr id="3" name="Picture 2">
            <a:extLst>
              <a:ext uri="{FF2B5EF4-FFF2-40B4-BE49-F238E27FC236}">
                <a16:creationId xmlns:a16="http://schemas.microsoft.com/office/drawing/2014/main" id="{B3C49F1B-A3DA-9853-1C9E-B19AB25A6D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653" y="3222171"/>
            <a:ext cx="3344100" cy="295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3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21A01D-13CA-4592-AB85-0681F3D65CA5}"/>
              </a:ext>
            </a:extLst>
          </p:cNvPr>
          <p:cNvSpPr>
            <a:spLocks noGrp="1"/>
          </p:cNvSpPr>
          <p:nvPr>
            <p:ph type="title"/>
          </p:nvPr>
        </p:nvSpPr>
        <p:spPr/>
        <p:txBody>
          <a:bodyPr/>
          <a:lstStyle/>
          <a:p>
            <a:r>
              <a:rPr lang="en-GB" dirty="0"/>
              <a:t>Other Writing Ideas:</a:t>
            </a:r>
            <a:br>
              <a:rPr lang="en-GB" dirty="0"/>
            </a:br>
            <a:r>
              <a:rPr lang="en-GB" dirty="0">
                <a:highlight>
                  <a:srgbClr val="FFFF00"/>
                </a:highlight>
              </a:rPr>
              <a:t>images feed imagination</a:t>
            </a:r>
          </a:p>
        </p:txBody>
      </p:sp>
      <p:sp>
        <p:nvSpPr>
          <p:cNvPr id="8" name="Content Placeholder 7">
            <a:extLst>
              <a:ext uri="{FF2B5EF4-FFF2-40B4-BE49-F238E27FC236}">
                <a16:creationId xmlns:a16="http://schemas.microsoft.com/office/drawing/2014/main" id="{FBADF656-FFBF-49C9-B57D-848EE16B0001}"/>
              </a:ext>
            </a:extLst>
          </p:cNvPr>
          <p:cNvSpPr>
            <a:spLocks noGrp="1"/>
          </p:cNvSpPr>
          <p:nvPr>
            <p:ph sz="half" idx="1"/>
          </p:nvPr>
        </p:nvSpPr>
        <p:spPr/>
        <p:txBody>
          <a:bodyPr/>
          <a:lstStyle/>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His hair is curly, thick and brown;</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Beneath his chin a beard hangs down.</a:t>
            </a:r>
          </a:p>
          <a:p>
            <a:pPr marL="0" indent="0">
              <a:buNone/>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But if he eats the baneful weed</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That grows beside the Purple Lake,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i="1" dirty="0">
                <a:effectLst/>
                <a:latin typeface="Calibri" panose="020F0502020204030204" pitchFamily="34" charset="0"/>
                <a:ea typeface="Calibri" panose="020F0502020204030204" pitchFamily="34" charset="0"/>
                <a:cs typeface="Times New Roman" panose="02020603050405020304" pitchFamily="18" charset="0"/>
              </a:rPr>
              <a:t>His hundred teeth begin to ache.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i="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9" name="Content Placeholder 8">
            <a:extLst>
              <a:ext uri="{FF2B5EF4-FFF2-40B4-BE49-F238E27FC236}">
                <a16:creationId xmlns:a16="http://schemas.microsoft.com/office/drawing/2014/main" id="{141672CD-3DD7-4E6A-9312-63B71F4F4D5B}"/>
              </a:ext>
            </a:extLst>
          </p:cNvPr>
          <p:cNvSpPr>
            <a:spLocks noGrp="1"/>
          </p:cNvSpPr>
          <p:nvPr>
            <p:ph sz="half" idx="2"/>
          </p:nvPr>
        </p:nvSpPr>
        <p:spPr/>
        <p:txBody>
          <a:bodyPr/>
          <a:lstStyle/>
          <a:p>
            <a:pPr marL="0" indent="0">
              <a:buNone/>
            </a:pPr>
            <a:r>
              <a:rPr lang="en-GB" dirty="0"/>
              <a:t>Write your own hairy verse!</a:t>
            </a:r>
          </a:p>
          <a:p>
            <a:pPr marL="0" indent="0">
              <a:buNone/>
            </a:pPr>
            <a:endParaRPr lang="en-GB" dirty="0"/>
          </a:p>
          <a:p>
            <a:pPr marL="0" indent="0">
              <a:buNone/>
            </a:pPr>
            <a:endParaRPr lang="en-GB" dirty="0"/>
          </a:p>
          <a:p>
            <a:pPr marL="0" indent="0">
              <a:buNone/>
            </a:pPr>
            <a:endParaRPr lang="en-GB" dirty="0"/>
          </a:p>
          <a:p>
            <a:pPr marL="0" indent="0">
              <a:buNone/>
            </a:pPr>
            <a:r>
              <a:rPr lang="en-GB" dirty="0"/>
              <a:t>Create a Crimson Lake with unusual plants. Instead of harmful, the plants must be healthy.</a:t>
            </a:r>
          </a:p>
        </p:txBody>
      </p:sp>
    </p:spTree>
    <p:extLst>
      <p:ext uri="{BB962C8B-B14F-4D97-AF65-F5344CB8AC3E}">
        <p14:creationId xmlns:p14="http://schemas.microsoft.com/office/powerpoint/2010/main" val="377288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72ACD-C233-764C-A8CD-782780757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4997D4-2C2F-ECFB-3011-DC4D3006B8AF}"/>
              </a:ext>
            </a:extLst>
          </p:cNvPr>
          <p:cNvSpPr>
            <a:spLocks noGrp="1"/>
          </p:cNvSpPr>
          <p:nvPr>
            <p:ph type="title"/>
          </p:nvPr>
        </p:nvSpPr>
        <p:spPr/>
        <p:txBody>
          <a:bodyPr>
            <a:normAutofit/>
          </a:bodyPr>
          <a:lstStyle/>
          <a:p>
            <a:r>
              <a:rPr lang="en-GB" sz="4000" b="1" dirty="0"/>
              <a:t>Principles and Strategies for Equity and Excellence</a:t>
            </a:r>
          </a:p>
        </p:txBody>
      </p:sp>
      <p:pic>
        <p:nvPicPr>
          <p:cNvPr id="4" name="Content Placeholder 3">
            <a:extLst>
              <a:ext uri="{FF2B5EF4-FFF2-40B4-BE49-F238E27FC236}">
                <a16:creationId xmlns:a16="http://schemas.microsoft.com/office/drawing/2014/main" id="{010A4FFC-F472-13C1-BA27-746DA16F3F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412" y="2723512"/>
            <a:ext cx="2032029" cy="2472055"/>
          </a:xfrm>
          <a:prstGeom prst="rect">
            <a:avLst/>
          </a:prstGeom>
        </p:spPr>
      </p:pic>
      <p:pic>
        <p:nvPicPr>
          <p:cNvPr id="5" name="Picture 4">
            <a:extLst>
              <a:ext uri="{FF2B5EF4-FFF2-40B4-BE49-F238E27FC236}">
                <a16:creationId xmlns:a16="http://schemas.microsoft.com/office/drawing/2014/main" id="{6FA938E7-66B5-3AB9-A5D9-72E13DC49E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234" y="2723512"/>
            <a:ext cx="2032030" cy="2472056"/>
          </a:xfrm>
          <a:prstGeom prst="rect">
            <a:avLst/>
          </a:prstGeom>
        </p:spPr>
      </p:pic>
      <p:pic>
        <p:nvPicPr>
          <p:cNvPr id="6" name="Content Placeholder 4" descr="A close up of a book&#10;&#10;Description automatically generated">
            <a:extLst>
              <a:ext uri="{FF2B5EF4-FFF2-40B4-BE49-F238E27FC236}">
                <a16:creationId xmlns:a16="http://schemas.microsoft.com/office/drawing/2014/main" id="{FC892067-E788-256B-C82B-83356F5A0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917" y="2775900"/>
            <a:ext cx="1909698" cy="2323235"/>
          </a:xfrm>
          <a:prstGeom prst="rect">
            <a:avLst/>
          </a:prstGeom>
        </p:spPr>
      </p:pic>
      <p:pic>
        <p:nvPicPr>
          <p:cNvPr id="7" name="Picture 6" descr="A close up of text on a white surface&#10;&#10;Description automatically generated">
            <a:extLst>
              <a:ext uri="{FF2B5EF4-FFF2-40B4-BE49-F238E27FC236}">
                <a16:creationId xmlns:a16="http://schemas.microsoft.com/office/drawing/2014/main" id="{46BC55F3-49ED-810D-E1E7-3C1E96E73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740" y="2797921"/>
            <a:ext cx="1909699" cy="2323235"/>
          </a:xfrm>
          <a:prstGeom prst="rect">
            <a:avLst/>
          </a:prstGeom>
        </p:spPr>
      </p:pic>
      <p:pic>
        <p:nvPicPr>
          <p:cNvPr id="8" name="Picture 7">
            <a:extLst>
              <a:ext uri="{FF2B5EF4-FFF2-40B4-BE49-F238E27FC236}">
                <a16:creationId xmlns:a16="http://schemas.microsoft.com/office/drawing/2014/main" id="{8A1998ED-04A9-CEA0-FA40-422580ABB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335" y="5288211"/>
            <a:ext cx="3044012" cy="1496338"/>
          </a:xfrm>
          <a:prstGeom prst="rect">
            <a:avLst/>
          </a:prstGeom>
        </p:spPr>
      </p:pic>
      <p:sp>
        <p:nvSpPr>
          <p:cNvPr id="10" name="TextBox 9">
            <a:extLst>
              <a:ext uri="{FF2B5EF4-FFF2-40B4-BE49-F238E27FC236}">
                <a16:creationId xmlns:a16="http://schemas.microsoft.com/office/drawing/2014/main" id="{B2D59FBC-D76B-592E-AFA2-B3B139488C76}"/>
              </a:ext>
            </a:extLst>
          </p:cNvPr>
          <p:cNvSpPr txBox="1"/>
          <p:nvPr/>
        </p:nvSpPr>
        <p:spPr>
          <a:xfrm>
            <a:off x="121920" y="5574715"/>
            <a:ext cx="3850640" cy="923330"/>
          </a:xfrm>
          <a:prstGeom prst="rect">
            <a:avLst/>
          </a:prstGeom>
          <a:noFill/>
        </p:spPr>
        <p:txBody>
          <a:bodyPr wrap="square">
            <a:spAutoFit/>
          </a:bodyPr>
          <a:lstStyle/>
          <a:p>
            <a:r>
              <a:rPr kumimoji="0" lang="en-US" altLang="en-US" sz="1800" b="0" i="0" u="sng" strike="noStrike" cap="none" normalizeH="0" baseline="0" dirty="0">
                <a:ln>
                  <a:noFill/>
                </a:ln>
                <a:solidFill>
                  <a:srgbClr val="1155CC"/>
                </a:solidFill>
                <a:effectLst/>
                <a:latin typeface="+mn-lt"/>
                <a:cs typeface="Arial" panose="020B0604020202020204" pitchFamily="34" charset="0"/>
                <a:hlinkClick r:id="rId7"/>
              </a:rPr>
              <a:t>https://www.amazon.co.uk/s?k=9781785833984+%7C+9781785833977&amp;ref=nb_sb_noss</a:t>
            </a:r>
            <a:r>
              <a:rPr kumimoji="0" lang="en-US" altLang="en-US" sz="1800" b="0" i="0" u="none" strike="noStrike" cap="none" normalizeH="0" baseline="0" dirty="0">
                <a:ln>
                  <a:noFill/>
                </a:ln>
                <a:solidFill>
                  <a:srgbClr val="222222"/>
                </a:solidFill>
                <a:effectLst/>
                <a:latin typeface="+mn-lt"/>
                <a:cs typeface="Arial" panose="020B0604020202020204" pitchFamily="34" charset="0"/>
              </a:rPr>
              <a:t> </a:t>
            </a:r>
            <a:endParaRPr lang="en-GB" dirty="0"/>
          </a:p>
        </p:txBody>
      </p:sp>
      <p:pic>
        <p:nvPicPr>
          <p:cNvPr id="11" name="Content Placeholder 4" descr="A picture containing text, book&#10;&#10;Description automatically generated">
            <a:extLst>
              <a:ext uri="{FF2B5EF4-FFF2-40B4-BE49-F238E27FC236}">
                <a16:creationId xmlns:a16="http://schemas.microsoft.com/office/drawing/2014/main" id="{94ADB174-273D-B46F-B018-A7EC935EF931}"/>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4855377" y="1601358"/>
            <a:ext cx="2886690" cy="3519798"/>
          </a:xfrm>
        </p:spPr>
      </p:pic>
    </p:spTree>
    <p:extLst>
      <p:ext uri="{BB962C8B-B14F-4D97-AF65-F5344CB8AC3E}">
        <p14:creationId xmlns:p14="http://schemas.microsoft.com/office/powerpoint/2010/main" val="3294241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0C4FC-AACC-D2FC-E1AA-C731FC79895E}"/>
              </a:ext>
            </a:extLst>
          </p:cNvPr>
          <p:cNvSpPr>
            <a:spLocks noGrp="1"/>
          </p:cNvSpPr>
          <p:nvPr>
            <p:ph type="title"/>
          </p:nvPr>
        </p:nvSpPr>
        <p:spPr/>
        <p:txBody>
          <a:bodyPr/>
          <a:lstStyle/>
          <a:p>
            <a:r>
              <a:rPr lang="en-GB" dirty="0"/>
              <a:t>From chapter 7, page 80</a:t>
            </a:r>
            <a:br>
              <a:rPr lang="en-GB" dirty="0"/>
            </a:br>
            <a:r>
              <a:rPr lang="en-GB" dirty="0"/>
              <a:t>‘Opening Doors to Ambitious Primary English’</a:t>
            </a:r>
          </a:p>
        </p:txBody>
      </p:sp>
      <p:sp>
        <p:nvSpPr>
          <p:cNvPr id="3" name="Content Placeholder 2">
            <a:extLst>
              <a:ext uri="{FF2B5EF4-FFF2-40B4-BE49-F238E27FC236}">
                <a16:creationId xmlns:a16="http://schemas.microsoft.com/office/drawing/2014/main" id="{13178307-C523-87B3-F3DB-760AAAB0E081}"/>
              </a:ext>
            </a:extLst>
          </p:cNvPr>
          <p:cNvSpPr>
            <a:spLocks noGrp="1"/>
          </p:cNvSpPr>
          <p:nvPr>
            <p:ph idx="1"/>
          </p:nvPr>
        </p:nvSpPr>
        <p:spPr/>
        <p:txBody>
          <a:bodyPr>
            <a:normAutofit/>
          </a:bodyPr>
          <a:lstStyle/>
          <a:p>
            <a:pPr marL="0" indent="0">
              <a:buNone/>
            </a:pPr>
            <a:r>
              <a:rPr lang="en-GB" sz="3200" i="1" dirty="0"/>
              <a:t>Imitating an author’s style and making some early attempts to experiment with a concept can significantly support children’s routes to comprehension. Tasters can also provide a focused vehicle for assessment for learning, enabling the teacher to teach to need and devise writing processes that enable the children to aspire towards a sustained and summative piece.</a:t>
            </a:r>
          </a:p>
        </p:txBody>
      </p:sp>
    </p:spTree>
    <p:extLst>
      <p:ext uri="{BB962C8B-B14F-4D97-AF65-F5344CB8AC3E}">
        <p14:creationId xmlns:p14="http://schemas.microsoft.com/office/powerpoint/2010/main" val="1928404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DA87-913E-A0A5-C7DE-FE9861201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2D147-609F-6C40-BE2B-04108CA45743}"/>
              </a:ext>
            </a:extLst>
          </p:cNvPr>
          <p:cNvSpPr>
            <a:spLocks noGrp="1"/>
          </p:cNvSpPr>
          <p:nvPr>
            <p:ph type="title"/>
          </p:nvPr>
        </p:nvSpPr>
        <p:spPr/>
        <p:txBody>
          <a:bodyPr>
            <a:normAutofit/>
          </a:bodyPr>
          <a:lstStyle/>
          <a:p>
            <a:r>
              <a:rPr lang="en-GB" sz="3200" dirty="0"/>
              <a:t>Pupils’ work unit links</a:t>
            </a:r>
            <a:br>
              <a:rPr lang="en-GB" sz="3200" dirty="0"/>
            </a:br>
            <a:r>
              <a:rPr lang="en-GB" sz="2400" dirty="0">
                <a:hlinkClick r:id="rId2"/>
              </a:rPr>
              <a:t>Bob Cox - Crown House Publishing</a:t>
            </a:r>
            <a:endParaRPr lang="en-GB" sz="2400" dirty="0"/>
          </a:p>
        </p:txBody>
      </p:sp>
      <p:sp>
        <p:nvSpPr>
          <p:cNvPr id="6" name="Content Placeholder 5">
            <a:extLst>
              <a:ext uri="{FF2B5EF4-FFF2-40B4-BE49-F238E27FC236}">
                <a16:creationId xmlns:a16="http://schemas.microsoft.com/office/drawing/2014/main" id="{6EE1FA3A-685D-FEBE-D0F1-F86AB7FD58AB}"/>
              </a:ext>
            </a:extLst>
          </p:cNvPr>
          <p:cNvSpPr>
            <a:spLocks noGrp="1"/>
          </p:cNvSpPr>
          <p:nvPr>
            <p:ph sz="half" idx="1"/>
          </p:nvPr>
        </p:nvSpPr>
        <p:spPr/>
        <p:txBody>
          <a:bodyPr>
            <a:normAutofit fontScale="47500" lnSpcReduction="20000"/>
          </a:bodyPr>
          <a:lstStyle/>
          <a:p>
            <a:pPr algn="just">
              <a:spcBef>
                <a:spcPts val="750"/>
              </a:spcBef>
              <a:spcAft>
                <a:spcPts val="750"/>
              </a:spcAft>
            </a:pPr>
            <a:r>
              <a:rPr lang="en-GB" b="1" i="0" u="none" strike="noStrike" dirty="0">
                <a:solidFill>
                  <a:srgbClr val="212529"/>
                </a:solidFill>
                <a:effectLst/>
                <a:latin typeface="Lato" panose="020F0502020204030203" pitchFamily="34" charset="0"/>
              </a:rPr>
              <a:t>Part 1: Opening doors to prose</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3"/>
              </a:rPr>
              <a:t>1. Night Encounter – The Woman in White by Wilkie Collins</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4"/>
              </a:rPr>
              <a:t>2. Spooky Scientists! – The Phantom Coach by Amelia B. Edwards</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5"/>
              </a:rPr>
              <a:t>3. The Strongest Looking Brute in Alaska – That Spot by Jack London</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none" strike="noStrike" dirty="0">
                <a:solidFill>
                  <a:srgbClr val="212529"/>
                </a:solidFill>
                <a:effectLst/>
                <a:latin typeface="Lato" panose="020F0502020204030203" pitchFamily="34" charset="0"/>
              </a:rPr>
              <a:t>4. Mr Knickerbocker's Notes – Rip Van Winkle by Washington Irving</a:t>
            </a:r>
          </a:p>
          <a:p>
            <a:pPr algn="just">
              <a:spcBef>
                <a:spcPts val="750"/>
              </a:spcBef>
              <a:spcAft>
                <a:spcPts val="750"/>
              </a:spcAft>
            </a:pPr>
            <a:r>
              <a:rPr lang="en-GB" b="0" i="0" u="sng" strike="noStrike" dirty="0">
                <a:solidFill>
                  <a:srgbClr val="2E5476"/>
                </a:solidFill>
                <a:effectLst/>
                <a:latin typeface="Lato" panose="020F0502020204030203" pitchFamily="34" charset="0"/>
                <a:hlinkClick r:id="rId6"/>
              </a:rPr>
              <a:t>5. The Portrait of Doom – Tess of the D'Urbervilles by Thomas Hardy</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7"/>
              </a:rPr>
              <a:t>6. The Hell Hound – The Hound of the Baskervilles by Sir Arthur Conan Doyle</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8"/>
              </a:rPr>
              <a:t>7. Sinister Spaces – Metamorphosis and The Castle by Franz Kafka</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9"/>
              </a:rPr>
              <a:t>8. The Mirror and the Window – Wuthering Heights by Emily Brontë</a:t>
            </a:r>
            <a:endParaRPr lang="en-GB" b="0" i="0" u="none" strike="noStrike" dirty="0">
              <a:solidFill>
                <a:srgbClr val="212529"/>
              </a:solidFill>
              <a:effectLst/>
              <a:latin typeface="Lato" panose="020F0502020204030203" pitchFamily="34" charset="0"/>
            </a:endParaRPr>
          </a:p>
          <a:p>
            <a:endParaRPr lang="en-GB" dirty="0"/>
          </a:p>
        </p:txBody>
      </p:sp>
      <p:sp>
        <p:nvSpPr>
          <p:cNvPr id="7" name="Content Placeholder 6">
            <a:extLst>
              <a:ext uri="{FF2B5EF4-FFF2-40B4-BE49-F238E27FC236}">
                <a16:creationId xmlns:a16="http://schemas.microsoft.com/office/drawing/2014/main" id="{A9062670-86B4-489E-904A-355C52B6110E}"/>
              </a:ext>
            </a:extLst>
          </p:cNvPr>
          <p:cNvSpPr>
            <a:spLocks noGrp="1"/>
          </p:cNvSpPr>
          <p:nvPr>
            <p:ph sz="half" idx="2"/>
          </p:nvPr>
        </p:nvSpPr>
        <p:spPr/>
        <p:txBody>
          <a:bodyPr>
            <a:normAutofit fontScale="47500" lnSpcReduction="20000"/>
          </a:bodyPr>
          <a:lstStyle/>
          <a:p>
            <a:pPr algn="just">
              <a:spcBef>
                <a:spcPts val="750"/>
              </a:spcBef>
              <a:spcAft>
                <a:spcPts val="750"/>
              </a:spcAft>
            </a:pPr>
            <a:r>
              <a:rPr lang="en-GB" b="1" i="0" u="none" strike="noStrike" dirty="0">
                <a:solidFill>
                  <a:srgbClr val="212529"/>
                </a:solidFill>
                <a:effectLst/>
                <a:latin typeface="Lato" panose="020F0502020204030203" pitchFamily="34" charset="0"/>
              </a:rPr>
              <a:t>Part 2: Opening doors to poetry</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10"/>
              </a:rPr>
              <a:t>9. All in This House is Mossing Over 'From Mementos' by Charlotte Brontë</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11"/>
              </a:rPr>
              <a:t>10. Dancing the Skies 'High Flight' by John Gillespie Magee, Jr</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12"/>
              </a:rPr>
              <a:t>11. The Mystery of the Lonely Merman 'The Forsaken Merman' by Matthew Arnold</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13"/>
              </a:rPr>
              <a:t>12. Making Magic Talk 'The Magnifying Glass' by Walter de la Mare</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sng" strike="noStrike" dirty="0">
                <a:solidFill>
                  <a:srgbClr val="2E5476"/>
                </a:solidFill>
                <a:effectLst/>
                <a:latin typeface="Lato" panose="020F0502020204030203" pitchFamily="34" charset="0"/>
                <a:hlinkClick r:id="rId14"/>
              </a:rPr>
              <a:t>13. The Spirit in the Garden 'A Garden at Night' by James Reeves</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none" strike="noStrike" dirty="0">
                <a:solidFill>
                  <a:srgbClr val="212529"/>
                </a:solidFill>
                <a:effectLst/>
                <a:latin typeface="Lato" panose="020F0502020204030203" pitchFamily="34" charset="0"/>
              </a:rPr>
              <a:t>14. A Shropshire Lad 'Blue Remembered Hills' by A. E. Housman</a:t>
            </a:r>
          </a:p>
          <a:p>
            <a:pPr algn="just">
              <a:spcBef>
                <a:spcPts val="750"/>
              </a:spcBef>
              <a:spcAft>
                <a:spcPts val="750"/>
              </a:spcAft>
            </a:pPr>
            <a:r>
              <a:rPr lang="en-GB" b="0" i="0" u="sng" strike="noStrike" dirty="0">
                <a:solidFill>
                  <a:srgbClr val="2E5476"/>
                </a:solidFill>
                <a:effectLst/>
                <a:latin typeface="Lato" panose="020F0502020204030203" pitchFamily="34" charset="0"/>
                <a:hlinkClick r:id="rId15"/>
              </a:rPr>
              <a:t>15. The Silver Heel 'I Started Early 'Took My Dog' by Emily Dickinson</a:t>
            </a:r>
            <a:endParaRPr lang="en-GB" b="0" i="0" u="none" strike="noStrike" dirty="0">
              <a:solidFill>
                <a:srgbClr val="212529"/>
              </a:solidFill>
              <a:effectLst/>
              <a:latin typeface="Lato" panose="020F0502020204030203" pitchFamily="34" charset="0"/>
            </a:endParaRPr>
          </a:p>
          <a:p>
            <a:pPr algn="just">
              <a:spcBef>
                <a:spcPts val="750"/>
              </a:spcBef>
              <a:spcAft>
                <a:spcPts val="750"/>
              </a:spcAft>
            </a:pPr>
            <a:r>
              <a:rPr lang="en-GB" b="0" i="0" u="none" strike="noStrike" dirty="0">
                <a:solidFill>
                  <a:srgbClr val="212529"/>
                </a:solidFill>
                <a:effectLst/>
                <a:latin typeface="Lato" panose="020F0502020204030203" pitchFamily="34" charset="0"/>
              </a:rPr>
              <a:t>The Opening Doors to Quality Writing series won the 2017 Education Resources Awards in the Educational Book Award category.</a:t>
            </a:r>
          </a:p>
          <a:p>
            <a:endParaRPr lang="en-GB" dirty="0"/>
          </a:p>
        </p:txBody>
      </p:sp>
      <p:pic>
        <p:nvPicPr>
          <p:cNvPr id="3" name="Picture 2">
            <a:extLst>
              <a:ext uri="{FF2B5EF4-FFF2-40B4-BE49-F238E27FC236}">
                <a16:creationId xmlns:a16="http://schemas.microsoft.com/office/drawing/2014/main" id="{DAC4BB75-DAB7-2FF8-8A07-24CA911CFB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46229" y="5346259"/>
            <a:ext cx="942518" cy="1146616"/>
          </a:xfrm>
          <a:prstGeom prst="rect">
            <a:avLst/>
          </a:prstGeom>
        </p:spPr>
      </p:pic>
    </p:spTree>
    <p:extLst>
      <p:ext uri="{BB962C8B-B14F-4D97-AF65-F5344CB8AC3E}">
        <p14:creationId xmlns:p14="http://schemas.microsoft.com/office/powerpoint/2010/main" val="840832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9C7B-B4B2-D547-1DC9-76E4C6296D7E}"/>
              </a:ext>
            </a:extLst>
          </p:cNvPr>
          <p:cNvSpPr>
            <a:spLocks noGrp="1"/>
          </p:cNvSpPr>
          <p:nvPr>
            <p:ph type="title"/>
          </p:nvPr>
        </p:nvSpPr>
        <p:spPr/>
        <p:txBody>
          <a:bodyPr/>
          <a:lstStyle/>
          <a:p>
            <a:endParaRPr lang="en-GB"/>
          </a:p>
        </p:txBody>
      </p:sp>
      <p:pic>
        <p:nvPicPr>
          <p:cNvPr id="6" name="Content Placeholder 5" descr="A black and white drawing of a dog&#10;&#10;Description automatically generated">
            <a:extLst>
              <a:ext uri="{FF2B5EF4-FFF2-40B4-BE49-F238E27FC236}">
                <a16:creationId xmlns:a16="http://schemas.microsoft.com/office/drawing/2014/main" id="{D39AB078-1773-F770-22A2-04F611E496F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63766" y="3304463"/>
            <a:ext cx="2107718" cy="2862435"/>
          </a:xfrm>
        </p:spPr>
      </p:pic>
      <p:pic>
        <p:nvPicPr>
          <p:cNvPr id="8" name="Content Placeholder 7" descr="A drawing of a castle on a mountain&#10;&#10;Description automatically generated">
            <a:extLst>
              <a:ext uri="{FF2B5EF4-FFF2-40B4-BE49-F238E27FC236}">
                <a16:creationId xmlns:a16="http://schemas.microsoft.com/office/drawing/2014/main" id="{20276EAE-59EE-9922-62F5-E97D241D1F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33985" y="538018"/>
            <a:ext cx="2769524" cy="2555515"/>
          </a:xfrm>
        </p:spPr>
      </p:pic>
      <p:pic>
        <p:nvPicPr>
          <p:cNvPr id="10" name="Picture 9" descr="A person in a robe next to a bookcase&#10;&#10;Description automatically generated">
            <a:extLst>
              <a:ext uri="{FF2B5EF4-FFF2-40B4-BE49-F238E27FC236}">
                <a16:creationId xmlns:a16="http://schemas.microsoft.com/office/drawing/2014/main" id="{4072594E-1F9B-25D2-B3F2-992F53061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347" y="1690688"/>
            <a:ext cx="2392337" cy="3331987"/>
          </a:xfrm>
          <a:prstGeom prst="rect">
            <a:avLst/>
          </a:prstGeom>
        </p:spPr>
      </p:pic>
      <p:pic>
        <p:nvPicPr>
          <p:cNvPr id="12" name="Picture 11" descr="A drawing of a house with plants&#10;&#10;Description automatically generated">
            <a:extLst>
              <a:ext uri="{FF2B5EF4-FFF2-40B4-BE49-F238E27FC236}">
                <a16:creationId xmlns:a16="http://schemas.microsoft.com/office/drawing/2014/main" id="{E262D09F-0994-8DF6-B6CC-E298D505A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9524" y="864112"/>
            <a:ext cx="1799948" cy="2440351"/>
          </a:xfrm>
          <a:prstGeom prst="rect">
            <a:avLst/>
          </a:prstGeom>
        </p:spPr>
      </p:pic>
      <p:pic>
        <p:nvPicPr>
          <p:cNvPr id="14" name="Picture 13" descr="A magnifying glass on a branch&#10;&#10;Description automatically generated">
            <a:extLst>
              <a:ext uri="{FF2B5EF4-FFF2-40B4-BE49-F238E27FC236}">
                <a16:creationId xmlns:a16="http://schemas.microsoft.com/office/drawing/2014/main" id="{6679EE88-E949-5EBC-CF89-C1974DE8D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036" y="3742254"/>
            <a:ext cx="2179549" cy="2361534"/>
          </a:xfrm>
          <a:prstGeom prst="rect">
            <a:avLst/>
          </a:prstGeom>
        </p:spPr>
      </p:pic>
    </p:spTree>
    <p:extLst>
      <p:ext uri="{BB962C8B-B14F-4D97-AF65-F5344CB8AC3E}">
        <p14:creationId xmlns:p14="http://schemas.microsoft.com/office/powerpoint/2010/main" val="2498545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5A75-A905-43CD-2222-30D7FFE4E392}"/>
              </a:ext>
            </a:extLst>
          </p:cNvPr>
          <p:cNvSpPr>
            <a:spLocks noGrp="1"/>
          </p:cNvSpPr>
          <p:nvPr>
            <p:ph type="title"/>
          </p:nvPr>
        </p:nvSpPr>
        <p:spPr/>
        <p:txBody>
          <a:bodyPr/>
          <a:lstStyle/>
          <a:p>
            <a:r>
              <a:rPr lang="en-GB" dirty="0"/>
              <a:t> Mary Myatt’s foreword </a:t>
            </a:r>
          </a:p>
        </p:txBody>
      </p:sp>
      <p:sp>
        <p:nvSpPr>
          <p:cNvPr id="3" name="Content Placeholder 2">
            <a:extLst>
              <a:ext uri="{FF2B5EF4-FFF2-40B4-BE49-F238E27FC236}">
                <a16:creationId xmlns:a16="http://schemas.microsoft.com/office/drawing/2014/main" id="{0A173426-3DD3-5477-497E-C99B67D08D54}"/>
              </a:ext>
            </a:extLst>
          </p:cNvPr>
          <p:cNvSpPr>
            <a:spLocks noGrp="1"/>
          </p:cNvSpPr>
          <p:nvPr>
            <p:ph sz="half" idx="1"/>
          </p:nvPr>
        </p:nvSpPr>
        <p:spPr/>
        <p:txBody>
          <a:bodyPr>
            <a:normAutofit fontScale="92500" lnSpcReduction="20000"/>
          </a:bodyPr>
          <a:lstStyle/>
          <a:p>
            <a:pPr marL="0" indent="0">
              <a:buNone/>
            </a:pPr>
            <a:endParaRPr lang="en-GB" dirty="0"/>
          </a:p>
          <a:p>
            <a:pPr marL="0" indent="0">
              <a:buNone/>
            </a:pPr>
            <a:r>
              <a:rPr lang="en-GB" i="1" dirty="0"/>
              <a:t>I believe there is a tendency in the sector to make things too easy for too many of our pupils, whatever their prior attainment, in the mistaken belief that they can’t cope. They can!</a:t>
            </a:r>
          </a:p>
          <a:p>
            <a:pPr marL="0" indent="0">
              <a:buNone/>
            </a:pPr>
            <a:endParaRPr lang="en-GB" i="1" dirty="0"/>
          </a:p>
          <a:p>
            <a:pPr marL="0" indent="0">
              <a:buNone/>
            </a:pPr>
            <a:r>
              <a:rPr lang="en-GB" i="1" dirty="0"/>
              <a:t>In working in this way, pupils get better not just at reading, but also speaking, listening and writing. Most importantly, they fall in love with beautiful texts too</a:t>
            </a:r>
          </a:p>
        </p:txBody>
      </p:sp>
      <p:pic>
        <p:nvPicPr>
          <p:cNvPr id="5" name="Content Placeholder 4" descr="A picture containing text, book&#10;&#10;Description automatically generated">
            <a:extLst>
              <a:ext uri="{FF2B5EF4-FFF2-40B4-BE49-F238E27FC236}">
                <a16:creationId xmlns:a16="http://schemas.microsoft.com/office/drawing/2014/main" id="{29113A11-9628-A7B4-CAD1-ED37634315E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59828" y="2046513"/>
            <a:ext cx="3387502" cy="4130449"/>
          </a:xfrm>
        </p:spPr>
      </p:pic>
    </p:spTree>
    <p:extLst>
      <p:ext uri="{BB962C8B-B14F-4D97-AF65-F5344CB8AC3E}">
        <p14:creationId xmlns:p14="http://schemas.microsoft.com/office/powerpoint/2010/main" val="3204671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AA1DE3-B24D-4CCA-8A25-E4BA6CB9BD09}"/>
              </a:ext>
            </a:extLst>
          </p:cNvPr>
          <p:cNvSpPr>
            <a:spLocks noGrp="1"/>
          </p:cNvSpPr>
          <p:nvPr>
            <p:ph type="title"/>
          </p:nvPr>
        </p:nvSpPr>
        <p:spPr>
          <a:xfrm>
            <a:off x="495300" y="640079"/>
            <a:ext cx="5600700" cy="843947"/>
          </a:xfrm>
        </p:spPr>
        <p:txBody>
          <a:bodyPr vert="horz" lIns="91440" tIns="45720" rIns="91440" bIns="45720" rtlCol="0" anchor="b">
            <a:noAutofit/>
          </a:bodyPr>
          <a:lstStyle/>
          <a:p>
            <a:r>
              <a:rPr lang="en-US" sz="2800" i="1" kern="1200" dirty="0">
                <a:solidFill>
                  <a:schemeClr val="tx1"/>
                </a:solidFill>
                <a:latin typeface="+mj-lt"/>
                <a:ea typeface="+mj-ea"/>
                <a:cs typeface="+mj-cs"/>
              </a:rPr>
              <a:t>Little Women by </a:t>
            </a:r>
            <a:r>
              <a:rPr lang="en-US" sz="2800" kern="1200" dirty="0">
                <a:solidFill>
                  <a:schemeClr val="tx1"/>
                </a:solidFill>
                <a:latin typeface="+mj-lt"/>
                <a:ea typeface="+mj-ea"/>
                <a:cs typeface="+mj-cs"/>
              </a:rPr>
              <a:t>Louisa May Alcott</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Context</a:t>
            </a:r>
          </a:p>
        </p:txBody>
      </p:sp>
      <p:sp>
        <p:nvSpPr>
          <p:cNvPr id="3" name="Content Placeholder 2">
            <a:extLst>
              <a:ext uri="{FF2B5EF4-FFF2-40B4-BE49-F238E27FC236}">
                <a16:creationId xmlns:a16="http://schemas.microsoft.com/office/drawing/2014/main" id="{1581D834-3E14-4D14-8420-48E004B4070D}"/>
              </a:ext>
            </a:extLst>
          </p:cNvPr>
          <p:cNvSpPr>
            <a:spLocks noGrp="1"/>
          </p:cNvSpPr>
          <p:nvPr>
            <p:ph sz="half" idx="1"/>
          </p:nvPr>
        </p:nvSpPr>
        <p:spPr>
          <a:xfrm>
            <a:off x="793434" y="1663201"/>
            <a:ext cx="4681742" cy="4842530"/>
          </a:xfrm>
          <a:solidFill>
            <a:schemeClr val="accent6">
              <a:lumMod val="60000"/>
              <a:lumOff val="40000"/>
            </a:schemeClr>
          </a:solidFill>
        </p:spPr>
        <p:txBody>
          <a:bodyPr vert="horz" lIns="91440" tIns="45720" rIns="91440" bIns="45720" rtlCol="0">
            <a:normAutofit lnSpcReduction="10000"/>
          </a:bodyPr>
          <a:lstStyle/>
          <a:p>
            <a:pPr marL="0" lvl="0" indent="0">
              <a:buNone/>
            </a:pPr>
            <a:r>
              <a:rPr lang="en-US" dirty="0"/>
              <a:t>Amy March has taken some pickled limes into school. However, sucking them has become such a craze that the teacher, </a:t>
            </a:r>
            <a:r>
              <a:rPr lang="en-US" dirty="0" err="1"/>
              <a:t>Mr</a:t>
            </a:r>
            <a:r>
              <a:rPr lang="en-US" dirty="0"/>
              <a:t> Davis, has banned them. Amy owes limes to other girls and is planning to pay them back. However, a rival pupil, Jenny Snow, gives away the presence of her limes and Amy must face the consequences.</a:t>
            </a:r>
          </a:p>
          <a:p>
            <a:endParaRPr lang="en-US" sz="2000" dirty="0"/>
          </a:p>
        </p:txBody>
      </p:sp>
      <p:pic>
        <p:nvPicPr>
          <p:cNvPr id="6" name="Content Placeholder 7" descr="A picture containing book, text&#10;&#10;Description automatically generated">
            <a:extLst>
              <a:ext uri="{FF2B5EF4-FFF2-40B4-BE49-F238E27FC236}">
                <a16:creationId xmlns:a16="http://schemas.microsoft.com/office/drawing/2014/main" id="{F3FC1B3A-FA7F-4883-BB88-A57CE10F4A1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2327" r="73748" b="3658"/>
          <a:stretch/>
        </p:blipFill>
        <p:spPr>
          <a:xfrm>
            <a:off x="6677538" y="640080"/>
            <a:ext cx="3913886" cy="5577840"/>
          </a:xfrm>
          <a:prstGeom prst="rect">
            <a:avLst/>
          </a:prstGeom>
        </p:spPr>
      </p:pic>
    </p:spTree>
    <p:extLst>
      <p:ext uri="{BB962C8B-B14F-4D97-AF65-F5344CB8AC3E}">
        <p14:creationId xmlns:p14="http://schemas.microsoft.com/office/powerpoint/2010/main" val="399486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9635D-47EF-8525-CB06-92C862531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E78A0-36AB-C215-6E6A-A2B686CAF1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9CB9F71-4898-9C56-B206-5D73A9E64423}"/>
              </a:ext>
            </a:extLst>
          </p:cNvPr>
          <p:cNvSpPr>
            <a:spLocks noGrp="1"/>
          </p:cNvSpPr>
          <p:nvPr>
            <p:ph idx="1"/>
          </p:nvPr>
        </p:nvSpPr>
        <p:spPr/>
        <p:txBody>
          <a:bodyPr/>
          <a:lstStyle/>
          <a:p>
            <a:endParaRPr lang="en-GB"/>
          </a:p>
        </p:txBody>
      </p:sp>
      <p:pic>
        <p:nvPicPr>
          <p:cNvPr id="4" name="Content Placeholder 7" descr="A picture containing book, text&#10;&#10;Description automatically generated">
            <a:extLst>
              <a:ext uri="{FF2B5EF4-FFF2-40B4-BE49-F238E27FC236}">
                <a16:creationId xmlns:a16="http://schemas.microsoft.com/office/drawing/2014/main" id="{C0D19951-D9D6-F569-7251-960DAF322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854" y="116428"/>
            <a:ext cx="7794291" cy="6625144"/>
          </a:xfrm>
          <a:prstGeom prst="rect">
            <a:avLst/>
          </a:prstGeom>
        </p:spPr>
      </p:pic>
    </p:spTree>
    <p:extLst>
      <p:ext uri="{BB962C8B-B14F-4D97-AF65-F5344CB8AC3E}">
        <p14:creationId xmlns:p14="http://schemas.microsoft.com/office/powerpoint/2010/main" val="3837167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532B-A1B9-4DB8-B5CF-DA2E0EC5EED1}"/>
              </a:ext>
            </a:extLst>
          </p:cNvPr>
          <p:cNvSpPr>
            <a:spLocks noGrp="1"/>
          </p:cNvSpPr>
          <p:nvPr>
            <p:ph type="title"/>
          </p:nvPr>
        </p:nvSpPr>
        <p:spPr/>
        <p:txBody>
          <a:bodyPr/>
          <a:lstStyle/>
          <a:p>
            <a:r>
              <a:rPr lang="en-GB" dirty="0">
                <a:solidFill>
                  <a:srgbClr val="FF0000"/>
                </a:solidFill>
              </a:rPr>
              <a:t>Noticed</a:t>
            </a:r>
            <a:r>
              <a:rPr lang="en-GB" dirty="0"/>
              <a:t>, </a:t>
            </a:r>
            <a:r>
              <a:rPr lang="en-GB" dirty="0">
                <a:solidFill>
                  <a:schemeClr val="accent5">
                    <a:lumMod val="50000"/>
                  </a:schemeClr>
                </a:solidFill>
              </a:rPr>
              <a:t>Noted</a:t>
            </a:r>
            <a:r>
              <a:rPr lang="en-GB" dirty="0"/>
              <a:t>, </a:t>
            </a:r>
            <a:r>
              <a:rPr lang="en-GB" dirty="0">
                <a:solidFill>
                  <a:srgbClr val="00B050"/>
                </a:solidFill>
              </a:rPr>
              <a:t>Not Sure</a:t>
            </a:r>
          </a:p>
        </p:txBody>
      </p:sp>
      <p:sp>
        <p:nvSpPr>
          <p:cNvPr id="3" name="Content Placeholder 2">
            <a:extLst>
              <a:ext uri="{FF2B5EF4-FFF2-40B4-BE49-F238E27FC236}">
                <a16:creationId xmlns:a16="http://schemas.microsoft.com/office/drawing/2014/main" id="{822E1424-ADD6-4BE6-A629-EB598CAFAAE8}"/>
              </a:ext>
            </a:extLst>
          </p:cNvPr>
          <p:cNvSpPr>
            <a:spLocks noGrp="1"/>
          </p:cNvSpPr>
          <p:nvPr>
            <p:ph idx="1"/>
          </p:nvPr>
        </p:nvSpPr>
        <p:spPr>
          <a:xfrm>
            <a:off x="960120" y="1536065"/>
            <a:ext cx="10515600" cy="4351338"/>
          </a:xfrm>
        </p:spPr>
        <p:txBody>
          <a:bodyPr>
            <a:normAutofit fontScale="92500" lnSpcReduction="10000"/>
          </a:bodyPr>
          <a:lstStyle/>
          <a:p>
            <a:pPr marL="0" indent="0">
              <a:buNone/>
            </a:pPr>
            <a:r>
              <a:rPr lang="en-US" dirty="0"/>
              <a:t>It was a most unfortunate moment for denouncing Amy, and Jenny knew it. </a:t>
            </a:r>
            <a:r>
              <a:rPr lang="en-US" dirty="0" err="1"/>
              <a:t>Mr</a:t>
            </a:r>
            <a:r>
              <a:rPr lang="en-US" dirty="0"/>
              <a:t> Davis had evidently taken his coffee </a:t>
            </a:r>
            <a:r>
              <a:rPr lang="en-US" dirty="0">
                <a:solidFill>
                  <a:srgbClr val="FF0000"/>
                </a:solidFill>
              </a:rPr>
              <a:t>too strong </a:t>
            </a:r>
            <a:r>
              <a:rPr lang="en-US" dirty="0"/>
              <a:t>that morning; there was an east wind, which always affected his </a:t>
            </a:r>
            <a:r>
              <a:rPr lang="en-US" dirty="0">
                <a:solidFill>
                  <a:srgbClr val="00B050"/>
                </a:solidFill>
              </a:rPr>
              <a:t>neuralgia;</a:t>
            </a:r>
            <a:r>
              <a:rPr lang="en-US" dirty="0"/>
              <a:t> and his pupils had not done him the credit which he felt he deserved: therefore, to use the expressive if not elegant language of a schoolgirl, ‘he was as nervous as a witch, and as cross as a bear’. The word ‘limes’ was like fire to powder; </a:t>
            </a:r>
            <a:r>
              <a:rPr lang="en-US" dirty="0">
                <a:solidFill>
                  <a:srgbClr val="00B050"/>
                </a:solidFill>
              </a:rPr>
              <a:t>his yellow face flushed</a:t>
            </a:r>
            <a:r>
              <a:rPr lang="en-US" dirty="0"/>
              <a:t>, and he rapped on his desk with an energy which made Jenny skip to her seat with unusual rapidity. </a:t>
            </a:r>
          </a:p>
          <a:p>
            <a:pPr marL="0" indent="0">
              <a:buNone/>
            </a:pPr>
            <a:r>
              <a:rPr lang="en-US" dirty="0">
                <a:solidFill>
                  <a:schemeClr val="accent1">
                    <a:lumMod val="75000"/>
                  </a:schemeClr>
                </a:solidFill>
              </a:rPr>
              <a:t>‘Young ladies, attention, if you please!</a:t>
            </a:r>
            <a:r>
              <a:rPr lang="en-US" dirty="0"/>
              <a:t>’ </a:t>
            </a:r>
          </a:p>
          <a:p>
            <a:pPr marL="0" indent="0">
              <a:buNone/>
            </a:pPr>
            <a:r>
              <a:rPr lang="en-US" dirty="0"/>
              <a:t>At the stern order the buzz ceased, and fifty pairs of blue, black, grey and brown eyes were obediently fixed upon his awful countenance. </a:t>
            </a:r>
          </a:p>
          <a:p>
            <a:pPr marL="0" indent="0">
              <a:buNone/>
            </a:pPr>
            <a:r>
              <a:rPr lang="en-US" dirty="0">
                <a:solidFill>
                  <a:schemeClr val="accent1">
                    <a:lumMod val="75000"/>
                  </a:schemeClr>
                </a:solidFill>
              </a:rPr>
              <a:t>‘Miss March, come to the desk.’ </a:t>
            </a:r>
            <a:endParaRPr lang="en-GB" dirty="0">
              <a:solidFill>
                <a:schemeClr val="accent1">
                  <a:lumMod val="75000"/>
                </a:schemeClr>
              </a:solidFill>
            </a:endParaRPr>
          </a:p>
        </p:txBody>
      </p:sp>
      <p:pic>
        <p:nvPicPr>
          <p:cNvPr id="4" name="Content Placeholder 7" descr="A picture containing book, text&#10;&#10;Description automatically generated">
            <a:extLst>
              <a:ext uri="{FF2B5EF4-FFF2-40B4-BE49-F238E27FC236}">
                <a16:creationId xmlns:a16="http://schemas.microsoft.com/office/drawing/2014/main" id="{85F02878-E7C2-4B53-82CA-7A939019F2BE}"/>
              </a:ext>
            </a:extLst>
          </p:cNvPr>
          <p:cNvPicPr>
            <a:picLocks noChangeAspect="1"/>
          </p:cNvPicPr>
          <p:nvPr/>
        </p:nvPicPr>
        <p:blipFill rotWithShape="1">
          <a:blip r:embed="rId4">
            <a:extLst>
              <a:ext uri="{28A0092B-C50C-407E-A947-70E740481C1C}">
                <a14:useLocalDpi xmlns:a14="http://schemas.microsoft.com/office/drawing/2010/main" val="0"/>
              </a:ext>
            </a:extLst>
          </a:blip>
          <a:srcRect l="54242" t="13514" r="24830" b="56725"/>
          <a:stretch/>
        </p:blipFill>
        <p:spPr>
          <a:xfrm>
            <a:off x="8924385" y="179716"/>
            <a:ext cx="1175241" cy="1247194"/>
          </a:xfrm>
          <a:prstGeom prst="rect">
            <a:avLst/>
          </a:prstGeom>
        </p:spPr>
      </p:pic>
      <p:sp>
        <p:nvSpPr>
          <p:cNvPr id="5" name="TextBox 4">
            <a:extLst>
              <a:ext uri="{FF2B5EF4-FFF2-40B4-BE49-F238E27FC236}">
                <a16:creationId xmlns:a16="http://schemas.microsoft.com/office/drawing/2014/main" id="{8E19F15D-5426-4AEC-B8EA-E1B961106D21}"/>
              </a:ext>
            </a:extLst>
          </p:cNvPr>
          <p:cNvSpPr txBox="1"/>
          <p:nvPr/>
        </p:nvSpPr>
        <p:spPr>
          <a:xfrm>
            <a:off x="520262" y="5996558"/>
            <a:ext cx="2979682" cy="646331"/>
          </a:xfrm>
          <a:prstGeom prst="rect">
            <a:avLst/>
          </a:prstGeom>
          <a:noFill/>
        </p:spPr>
        <p:txBody>
          <a:bodyPr wrap="square" rtlCol="0">
            <a:spAutoFit/>
          </a:bodyPr>
          <a:lstStyle/>
          <a:p>
            <a:r>
              <a:rPr lang="en-GB" b="1" dirty="0">
                <a:solidFill>
                  <a:srgbClr val="FF0000"/>
                </a:solidFill>
              </a:rPr>
              <a:t>Red = is there a connotation in ‘strong’?</a:t>
            </a:r>
          </a:p>
        </p:txBody>
      </p:sp>
      <p:sp>
        <p:nvSpPr>
          <p:cNvPr id="6" name="TextBox 5">
            <a:extLst>
              <a:ext uri="{FF2B5EF4-FFF2-40B4-BE49-F238E27FC236}">
                <a16:creationId xmlns:a16="http://schemas.microsoft.com/office/drawing/2014/main" id="{259E8FBE-39CD-412A-8BCF-08CFB3AC3177}"/>
              </a:ext>
            </a:extLst>
          </p:cNvPr>
          <p:cNvSpPr txBox="1"/>
          <p:nvPr/>
        </p:nvSpPr>
        <p:spPr>
          <a:xfrm>
            <a:off x="3657601" y="5996558"/>
            <a:ext cx="2790496" cy="646331"/>
          </a:xfrm>
          <a:prstGeom prst="rect">
            <a:avLst/>
          </a:prstGeom>
          <a:noFill/>
        </p:spPr>
        <p:txBody>
          <a:bodyPr wrap="square" rtlCol="0">
            <a:spAutoFit/>
          </a:bodyPr>
          <a:lstStyle/>
          <a:p>
            <a:r>
              <a:rPr lang="en-GB" dirty="0">
                <a:solidFill>
                  <a:schemeClr val="accent1">
                    <a:lumMod val="50000"/>
                  </a:schemeClr>
                </a:solidFill>
              </a:rPr>
              <a:t>Blue = direct speech command!</a:t>
            </a:r>
          </a:p>
        </p:txBody>
      </p:sp>
      <p:sp>
        <p:nvSpPr>
          <p:cNvPr id="7" name="TextBox 6">
            <a:extLst>
              <a:ext uri="{FF2B5EF4-FFF2-40B4-BE49-F238E27FC236}">
                <a16:creationId xmlns:a16="http://schemas.microsoft.com/office/drawing/2014/main" id="{D68B3EFB-17E0-407D-AF58-54FD61AD568D}"/>
              </a:ext>
            </a:extLst>
          </p:cNvPr>
          <p:cNvSpPr txBox="1"/>
          <p:nvPr/>
        </p:nvSpPr>
        <p:spPr>
          <a:xfrm>
            <a:off x="5979772" y="5887403"/>
            <a:ext cx="2065283" cy="923330"/>
          </a:xfrm>
          <a:prstGeom prst="rect">
            <a:avLst/>
          </a:prstGeom>
          <a:noFill/>
        </p:spPr>
        <p:txBody>
          <a:bodyPr wrap="square" rtlCol="0">
            <a:spAutoFit/>
          </a:bodyPr>
          <a:lstStyle/>
          <a:p>
            <a:r>
              <a:rPr lang="en-GB" b="1" dirty="0">
                <a:solidFill>
                  <a:schemeClr val="accent6">
                    <a:lumMod val="75000"/>
                  </a:schemeClr>
                </a:solidFill>
              </a:rPr>
              <a:t>Green= vocabulary and questions over ‘yellow’</a:t>
            </a:r>
          </a:p>
        </p:txBody>
      </p:sp>
    </p:spTree>
    <p:custDataLst>
      <p:tags r:id="rId1"/>
    </p:custDataLst>
    <p:extLst>
      <p:ext uri="{BB962C8B-B14F-4D97-AF65-F5344CB8AC3E}">
        <p14:creationId xmlns:p14="http://schemas.microsoft.com/office/powerpoint/2010/main" val="3160578979"/>
      </p:ext>
    </p:extLst>
  </p:cSld>
  <p:clrMapOvr>
    <a:masterClrMapping/>
  </p:clrMapOvr>
  <mc:AlternateContent xmlns:mc="http://schemas.openxmlformats.org/markup-compatibility/2006" xmlns:p14="http://schemas.microsoft.com/office/powerpoint/2010/main">
    <mc:Choice Requires="p14">
      <p:transition spd="slow" p14:dur="2000" advTm="234240"/>
    </mc:Choice>
    <mc:Fallback xmlns="">
      <p:transition spd="slow" advTm="234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849F-ED11-4D06-82AB-62FC4D2C4BA8}"/>
              </a:ext>
            </a:extLst>
          </p:cNvPr>
          <p:cNvSpPr>
            <a:spLocks noGrp="1"/>
          </p:cNvSpPr>
          <p:nvPr>
            <p:ph type="title"/>
          </p:nvPr>
        </p:nvSpPr>
        <p:spPr/>
        <p:txBody>
          <a:bodyPr/>
          <a:lstStyle/>
          <a:p>
            <a:r>
              <a:rPr lang="en-GB" dirty="0"/>
              <a:t> The drama continues……..</a:t>
            </a:r>
          </a:p>
        </p:txBody>
      </p:sp>
      <p:sp>
        <p:nvSpPr>
          <p:cNvPr id="3" name="Content Placeholder 2">
            <a:extLst>
              <a:ext uri="{FF2B5EF4-FFF2-40B4-BE49-F238E27FC236}">
                <a16:creationId xmlns:a16="http://schemas.microsoft.com/office/drawing/2014/main" id="{C9EE66EB-3AEF-409A-8F78-DB22A0DE9442}"/>
              </a:ext>
            </a:extLst>
          </p:cNvPr>
          <p:cNvSpPr>
            <a:spLocks noGrp="1"/>
          </p:cNvSpPr>
          <p:nvPr>
            <p:ph idx="1"/>
          </p:nvPr>
        </p:nvSpPr>
        <p:spPr>
          <a:xfrm>
            <a:off x="838200" y="1423686"/>
            <a:ext cx="8757213" cy="5254905"/>
          </a:xfrm>
        </p:spPr>
        <p:txBody>
          <a:bodyPr>
            <a:normAutofit/>
          </a:bodyPr>
          <a:lstStyle/>
          <a:p>
            <a:pPr marL="0" indent="0">
              <a:buNone/>
            </a:pPr>
            <a:r>
              <a:rPr lang="en-US" dirty="0"/>
              <a:t>Amy rose to comply with outward composure, but a secret fear oppressed her, for the limes weighed upon her conscience. ‘Bring with you the limes you have in your desk,’ was the unexpected command which arrested her before she got out of her seat. … (</a:t>
            </a:r>
            <a:r>
              <a:rPr lang="en-US" dirty="0" err="1"/>
              <a:t>Mr</a:t>
            </a:r>
            <a:r>
              <a:rPr lang="en-US" dirty="0"/>
              <a:t> Davis insists that Amy throws the limes out of the window two by two!) As Amy returned from her last trip, </a:t>
            </a:r>
            <a:r>
              <a:rPr lang="en-US" dirty="0" err="1"/>
              <a:t>Mr</a:t>
            </a:r>
            <a:r>
              <a:rPr lang="en-US" dirty="0"/>
              <a:t> Davis gave a portentous ‘Hem!’ and said, in his most impressive manner – </a:t>
            </a:r>
          </a:p>
          <a:p>
            <a:pPr marL="0" indent="0">
              <a:buNone/>
            </a:pPr>
            <a:r>
              <a:rPr lang="en-US" dirty="0"/>
              <a:t>‘Young ladies, you remember what I said to you a week ago. I am sorry this has happened; but I never allow my rules to be infringed, and I never break my word. Miss March hold out your hand.’</a:t>
            </a:r>
          </a:p>
        </p:txBody>
      </p:sp>
    </p:spTree>
    <p:extLst>
      <p:ext uri="{BB962C8B-B14F-4D97-AF65-F5344CB8AC3E}">
        <p14:creationId xmlns:p14="http://schemas.microsoft.com/office/powerpoint/2010/main" val="3153626863"/>
      </p:ext>
    </p:extLst>
  </p:cSld>
  <p:clrMapOvr>
    <a:masterClrMapping/>
  </p:clrMapOvr>
  <mc:AlternateContent xmlns:mc="http://schemas.openxmlformats.org/markup-compatibility/2006" xmlns:p14="http://schemas.microsoft.com/office/powerpoint/2010/main">
    <mc:Choice Requires="p14">
      <p:transition spd="slow" p14:dur="2000" advTm="80247"/>
    </mc:Choice>
    <mc:Fallback xmlns="">
      <p:transition spd="slow" advTm="80247"/>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DA24B-372F-E7FE-8612-C6E07A9BB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D0C16-1672-1AF6-73EC-35E0C1FF69AE}"/>
              </a:ext>
            </a:extLst>
          </p:cNvPr>
          <p:cNvSpPr>
            <a:spLocks noGrp="1"/>
          </p:cNvSpPr>
          <p:nvPr>
            <p:ph type="title"/>
          </p:nvPr>
        </p:nvSpPr>
        <p:spPr>
          <a:xfrm>
            <a:off x="838200" y="365126"/>
            <a:ext cx="10515600" cy="872672"/>
          </a:xfrm>
        </p:spPr>
        <p:txBody>
          <a:bodyPr/>
          <a:lstStyle/>
          <a:p>
            <a:endParaRPr lang="en-GB" dirty="0"/>
          </a:p>
        </p:txBody>
      </p:sp>
      <p:sp>
        <p:nvSpPr>
          <p:cNvPr id="3" name="Content Placeholder 2">
            <a:extLst>
              <a:ext uri="{FF2B5EF4-FFF2-40B4-BE49-F238E27FC236}">
                <a16:creationId xmlns:a16="http://schemas.microsoft.com/office/drawing/2014/main" id="{11EE4199-4D43-9765-FBC8-B1D61EF7B255}"/>
              </a:ext>
            </a:extLst>
          </p:cNvPr>
          <p:cNvSpPr>
            <a:spLocks noGrp="1"/>
          </p:cNvSpPr>
          <p:nvPr>
            <p:ph idx="1"/>
          </p:nvPr>
        </p:nvSpPr>
        <p:spPr>
          <a:xfrm>
            <a:off x="925286" y="1237797"/>
            <a:ext cx="10515600" cy="5391604"/>
          </a:xfrm>
        </p:spPr>
        <p:txBody>
          <a:bodyPr>
            <a:normAutofit fontScale="32500" lnSpcReduction="20000"/>
          </a:bodyPr>
          <a:lstStyle/>
          <a:p>
            <a:pPr marL="0" indent="0">
              <a:buNone/>
            </a:pPr>
            <a:endParaRPr lang="en-GB" dirty="0"/>
          </a:p>
          <a:p>
            <a:pPr marL="0" indent="0">
              <a:buNone/>
            </a:pPr>
            <a:r>
              <a:rPr lang="en-GB" sz="8000" dirty="0"/>
              <a:t> Mr Ball has taught geography at Cane Bridge School ever since the school was built. </a:t>
            </a:r>
          </a:p>
          <a:p>
            <a:pPr marL="0" indent="0">
              <a:buNone/>
            </a:pPr>
            <a:r>
              <a:rPr lang="en-GB" sz="8000" dirty="0"/>
              <a:t>He always wears the same highly-polished brown brogues and combs his unhealthy hair back the same way every day. His suit and tie are so tight that his big bull-neck hangs over his white shirt. This startling white shirt only emphasises how red his fierce face is. In the centre of this raging redness is a broad nose with flaring nostrils. His eyes, half-covered by his heavy eye lids, are dull green.</a:t>
            </a:r>
          </a:p>
          <a:p>
            <a:pPr marL="0" indent="0">
              <a:buNone/>
            </a:pPr>
            <a:r>
              <a:rPr lang="en-GB" sz="8000" dirty="0"/>
              <a:t> Although his eyes move slowly, they see everything: a child not doing their work; a child whispering to the person in front of them; even the child who dares to briefly look him in the eye.</a:t>
            </a:r>
          </a:p>
          <a:p>
            <a:pPr marL="0" indent="0">
              <a:buNone/>
            </a:pPr>
            <a:endParaRPr lang="en-GB" sz="8000" dirty="0"/>
          </a:p>
          <a:p>
            <a:pPr marL="0" indent="0">
              <a:buNone/>
            </a:pPr>
            <a:r>
              <a:rPr lang="en-GB" sz="8000" dirty="0"/>
              <a:t>Jack Scanlon</a:t>
            </a:r>
          </a:p>
          <a:p>
            <a:pPr marL="0" indent="0">
              <a:buNone/>
            </a:pPr>
            <a:r>
              <a:rPr lang="en-GB" sz="8000" dirty="0"/>
              <a:t>Richmond Hill  Academy, Doncaster</a:t>
            </a:r>
          </a:p>
        </p:txBody>
      </p:sp>
    </p:spTree>
    <p:extLst>
      <p:ext uri="{BB962C8B-B14F-4D97-AF65-F5344CB8AC3E}">
        <p14:creationId xmlns:p14="http://schemas.microsoft.com/office/powerpoint/2010/main" val="1672125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24FA-A6A9-AAA8-483E-C5D43274AF98}"/>
              </a:ext>
            </a:extLst>
          </p:cNvPr>
          <p:cNvSpPr>
            <a:spLocks noGrp="1"/>
          </p:cNvSpPr>
          <p:nvPr>
            <p:ph type="title"/>
          </p:nvPr>
        </p:nvSpPr>
        <p:spPr/>
        <p:txBody>
          <a:bodyPr/>
          <a:lstStyle/>
          <a:p>
            <a:r>
              <a:rPr lang="en-GB" dirty="0"/>
              <a:t>Other ideas for quality text to quality writing</a:t>
            </a:r>
          </a:p>
        </p:txBody>
      </p:sp>
      <p:sp>
        <p:nvSpPr>
          <p:cNvPr id="3" name="Content Placeholder 2">
            <a:extLst>
              <a:ext uri="{FF2B5EF4-FFF2-40B4-BE49-F238E27FC236}">
                <a16:creationId xmlns:a16="http://schemas.microsoft.com/office/drawing/2014/main" id="{5F3822BF-0B15-1B0E-DD90-5FA3DE035372}"/>
              </a:ext>
            </a:extLst>
          </p:cNvPr>
          <p:cNvSpPr>
            <a:spLocks noGrp="1"/>
          </p:cNvSpPr>
          <p:nvPr>
            <p:ph sz="half" idx="1"/>
          </p:nvPr>
        </p:nvSpPr>
        <p:spPr/>
        <p:txBody>
          <a:bodyPr>
            <a:normAutofit fontScale="92500"/>
          </a:bodyPr>
          <a:lstStyle/>
          <a:p>
            <a:r>
              <a:rPr lang="en-GB" dirty="0"/>
              <a:t>Captions</a:t>
            </a:r>
          </a:p>
          <a:p>
            <a:r>
              <a:rPr lang="en-GB" dirty="0"/>
              <a:t>Mapping sentences on to pictures</a:t>
            </a:r>
          </a:p>
          <a:p>
            <a:r>
              <a:rPr lang="en-GB" dirty="0"/>
              <a:t>Including language via questions</a:t>
            </a:r>
          </a:p>
          <a:p>
            <a:r>
              <a:rPr lang="en-GB" dirty="0"/>
              <a:t>Start with a picture from the end</a:t>
            </a:r>
          </a:p>
          <a:p>
            <a:r>
              <a:rPr lang="en-GB" dirty="0"/>
              <a:t>Predictions</a:t>
            </a:r>
          </a:p>
          <a:p>
            <a:r>
              <a:rPr lang="en-GB" dirty="0"/>
              <a:t>All taster drafts give scope for editing, correcting, learning, creating, imagining.</a:t>
            </a:r>
          </a:p>
        </p:txBody>
      </p:sp>
      <p:pic>
        <p:nvPicPr>
          <p:cNvPr id="9218" name="Picture 2" descr="The Tree and the River by Aaron Becker; Illustrated by Aaron Becker ...">
            <a:extLst>
              <a:ext uri="{FF2B5EF4-FFF2-40B4-BE49-F238E27FC236}">
                <a16:creationId xmlns:a16="http://schemas.microsoft.com/office/drawing/2014/main" id="{B4F35549-9837-2CFC-B6A0-0FE6D80D208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41359" y="2060027"/>
            <a:ext cx="4389308" cy="393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6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B44E0-87F2-4739-583F-DE8D00728FB6}"/>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6600" dirty="0"/>
              <a:t>Quality Text to Quality Writing</a:t>
            </a:r>
            <a:endParaRPr lang="en-US" sz="6600" kern="1200" dirty="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tack of books on a table&#10;&#10;Description automatically generated">
            <a:extLst>
              <a:ext uri="{FF2B5EF4-FFF2-40B4-BE49-F238E27FC236}">
                <a16:creationId xmlns:a16="http://schemas.microsoft.com/office/drawing/2014/main" id="{9408DAF6-5148-BDF7-C092-9189D5D838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4654296" y="709803"/>
            <a:ext cx="7214616" cy="5410962"/>
          </a:xfrm>
          <a:prstGeom prst="rect">
            <a:avLst/>
          </a:prstGeom>
        </p:spPr>
      </p:pic>
    </p:spTree>
    <p:extLst>
      <p:ext uri="{BB962C8B-B14F-4D97-AF65-F5344CB8AC3E}">
        <p14:creationId xmlns:p14="http://schemas.microsoft.com/office/powerpoint/2010/main" val="1684203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A6F06-873C-41B3-E793-0E90B6421F3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dirty="0"/>
              <a:t>Overviews</a:t>
            </a:r>
            <a:endParaRPr lang="en-US" sz="61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id="{03A4BC9E-3077-F773-2126-28911220EF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0201" y="640080"/>
            <a:ext cx="4162806" cy="5550408"/>
          </a:xfrm>
          <a:prstGeom prst="rect">
            <a:avLst/>
          </a:prstGeom>
        </p:spPr>
      </p:pic>
    </p:spTree>
    <p:extLst>
      <p:ext uri="{BB962C8B-B14F-4D97-AF65-F5344CB8AC3E}">
        <p14:creationId xmlns:p14="http://schemas.microsoft.com/office/powerpoint/2010/main" val="387472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BB93-8A5A-5D52-4CE8-A718ED555A3B}"/>
              </a:ext>
            </a:extLst>
          </p:cNvPr>
          <p:cNvSpPr>
            <a:spLocks noGrp="1"/>
          </p:cNvSpPr>
          <p:nvPr>
            <p:ph type="title"/>
          </p:nvPr>
        </p:nvSpPr>
        <p:spPr/>
        <p:txBody>
          <a:bodyPr>
            <a:noAutofit/>
          </a:bodyPr>
          <a:lstStyle/>
          <a:p>
            <a:r>
              <a:rPr lang="en-GB" sz="3200" dirty="0"/>
              <a:t>From ‘The Wonder Institute News’ by Kirsty McMurdo, TL Leader May 2024  </a:t>
            </a:r>
            <a:br>
              <a:rPr lang="en-GB" sz="3200" dirty="0"/>
            </a:br>
            <a:r>
              <a:rPr lang="en-GB" sz="3200" dirty="0">
                <a:hlinkClick r:id="rId2"/>
              </a:rPr>
              <a:t>One-Family-Issue-16_compressed.pdf (</a:t>
            </a:r>
            <a:r>
              <a:rPr lang="en-GB" sz="3200" dirty="0" err="1">
                <a:hlinkClick r:id="rId2"/>
              </a:rPr>
              <a:t>wlp.education</a:t>
            </a:r>
            <a:r>
              <a:rPr lang="en-GB" sz="3200" dirty="0">
                <a:hlinkClick r:id="rId2"/>
              </a:rPr>
              <a:t>)</a:t>
            </a:r>
            <a:br>
              <a:rPr lang="en-GB" sz="3200" dirty="0"/>
            </a:br>
            <a:endParaRPr lang="en-GB" sz="3200" dirty="0"/>
          </a:p>
        </p:txBody>
      </p:sp>
      <p:sp>
        <p:nvSpPr>
          <p:cNvPr id="3" name="Content Placeholder 2">
            <a:extLst>
              <a:ext uri="{FF2B5EF4-FFF2-40B4-BE49-F238E27FC236}">
                <a16:creationId xmlns:a16="http://schemas.microsoft.com/office/drawing/2014/main" id="{E0AE9BA6-CBE2-9347-DB99-69DBFFA4F2A7}"/>
              </a:ext>
            </a:extLst>
          </p:cNvPr>
          <p:cNvSpPr>
            <a:spLocks noGrp="1"/>
          </p:cNvSpPr>
          <p:nvPr>
            <p:ph idx="1"/>
          </p:nvPr>
        </p:nvSpPr>
        <p:spPr>
          <a:xfrm>
            <a:off x="838200" y="2141537"/>
            <a:ext cx="10515600" cy="4351338"/>
          </a:xfrm>
        </p:spPr>
        <p:txBody>
          <a:bodyPr/>
          <a:lstStyle/>
          <a:p>
            <a:pPr marL="0" marR="0" lvl="0" indent="0" algn="l" defTabSz="914400" rtl="0" eaLnBrk="1" fontAlgn="auto" latinLnBrk="0" hangingPunct="1">
              <a:lnSpc>
                <a:spcPct val="114000"/>
              </a:lnSpc>
              <a:spcBef>
                <a:spcPts val="1000"/>
              </a:spcBef>
              <a:spcAft>
                <a:spcPts val="60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2E3036"/>
                </a:solidFill>
                <a:effectLst/>
                <a:uLnTx/>
                <a:uFillTx/>
                <a:latin typeface="Aptos" panose="02110004020202020204"/>
                <a:ea typeface="+mn-ea"/>
                <a:cs typeface="+mn-cs"/>
              </a:rPr>
              <a:t>Five Key Concepts around ‘Opening Doors’</a:t>
            </a:r>
          </a:p>
          <a:p>
            <a:pPr marL="0" marR="0" lvl="0" indent="0" algn="l" defTabSz="914400" rtl="0" eaLnBrk="1" fontAlgn="auto" latinLnBrk="0" hangingPunct="1">
              <a:lnSpc>
                <a:spcPct val="114000"/>
              </a:lnSpc>
              <a:spcBef>
                <a:spcPts val="10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2E3036"/>
                </a:solidFill>
                <a:effectLst/>
                <a:uLnTx/>
                <a:uFillTx/>
                <a:latin typeface="Aptos" panose="02110004020202020204"/>
                <a:ea typeface="+mn-ea"/>
                <a:cs typeface="+mn-cs"/>
              </a:rPr>
              <a:t>Pitch lessons beyond the level of the most advanced</a:t>
            </a:r>
          </a:p>
          <a:p>
            <a:pPr marL="0" marR="0" lvl="0" indent="0" algn="l" defTabSz="914400" rtl="0" eaLnBrk="1" fontAlgn="auto" latinLnBrk="0" hangingPunct="1">
              <a:lnSpc>
                <a:spcPct val="114000"/>
              </a:lnSpc>
              <a:spcBef>
                <a:spcPts val="10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2E3036"/>
                </a:solidFill>
                <a:effectLst/>
                <a:uLnTx/>
                <a:uFillTx/>
                <a:latin typeface="Aptos" panose="02110004020202020204"/>
                <a:ea typeface="+mn-ea"/>
                <a:cs typeface="+mn-cs"/>
              </a:rPr>
              <a:t> Scaffold and intervene as appropriate</a:t>
            </a:r>
          </a:p>
          <a:p>
            <a:pPr marL="0" marR="0" lvl="0" indent="0" algn="l" defTabSz="914400" rtl="0" eaLnBrk="1" fontAlgn="auto" latinLnBrk="0" hangingPunct="1">
              <a:lnSpc>
                <a:spcPct val="114000"/>
              </a:lnSpc>
              <a:spcBef>
                <a:spcPts val="10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2E3036"/>
                </a:solidFill>
                <a:effectLst/>
                <a:uLnTx/>
                <a:uFillTx/>
                <a:latin typeface="Aptos" panose="02110004020202020204"/>
                <a:ea typeface="+mn-ea"/>
                <a:cs typeface="+mn-cs"/>
              </a:rPr>
              <a:t>Link quality texts from the past to the present and across the globe</a:t>
            </a:r>
          </a:p>
          <a:p>
            <a:pPr marL="0" marR="0" lvl="0" indent="0" algn="l" defTabSz="914400" rtl="0" eaLnBrk="1" fontAlgn="auto" latinLnBrk="0" hangingPunct="1">
              <a:lnSpc>
                <a:spcPct val="114000"/>
              </a:lnSpc>
              <a:spcBef>
                <a:spcPts val="10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2E3036"/>
                </a:solidFill>
                <a:effectLst/>
                <a:uLnTx/>
                <a:uFillTx/>
                <a:latin typeface="Aptos" panose="02110004020202020204"/>
                <a:ea typeface="+mn-ea"/>
                <a:cs typeface="+mn-cs"/>
              </a:rPr>
              <a:t>Exploit the potential of literature, including poetry, to give scope for new learning and deep knowledge acquisition as well as general knowledge</a:t>
            </a:r>
          </a:p>
          <a:p>
            <a:pPr marL="0" marR="0" lvl="0" indent="0" algn="l" defTabSz="914400" rtl="0" eaLnBrk="1" fontAlgn="auto" latinLnBrk="0" hangingPunct="1">
              <a:lnSpc>
                <a:spcPct val="114000"/>
              </a:lnSpc>
              <a:spcBef>
                <a:spcPts val="1000"/>
              </a:spcBef>
              <a:spcAft>
                <a:spcPts val="60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rgbClr val="2E3036"/>
                </a:solidFill>
                <a:effectLst/>
                <a:uLnTx/>
                <a:uFillTx/>
                <a:latin typeface="Aptos" panose="02110004020202020204"/>
                <a:ea typeface="+mn-ea"/>
                <a:cs typeface="+mn-cs"/>
              </a:rPr>
              <a:t>Plan for sequencing and progression of knowledge via concepts in English</a:t>
            </a:r>
            <a:endParaRPr lang="en-GB" dirty="0"/>
          </a:p>
        </p:txBody>
      </p:sp>
    </p:spTree>
    <p:extLst>
      <p:ext uri="{BB962C8B-B14F-4D97-AF65-F5344CB8AC3E}">
        <p14:creationId xmlns:p14="http://schemas.microsoft.com/office/powerpoint/2010/main" val="373248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5905-8DB9-73B9-57AA-B66785341039}"/>
              </a:ext>
            </a:extLst>
          </p:cNvPr>
          <p:cNvSpPr>
            <a:spLocks noGrp="1"/>
          </p:cNvSpPr>
          <p:nvPr>
            <p:ph type="title"/>
          </p:nvPr>
        </p:nvSpPr>
        <p:spPr/>
        <p:txBody>
          <a:bodyPr/>
          <a:lstStyle/>
          <a:p>
            <a:r>
              <a:rPr lang="en-GB" dirty="0"/>
              <a:t>Free Unit from Leah Crawford</a:t>
            </a:r>
            <a:br>
              <a:rPr lang="en-GB" dirty="0"/>
            </a:br>
            <a:r>
              <a:rPr lang="en-GB" dirty="0"/>
              <a:t>Seven Ages of Man</a:t>
            </a:r>
          </a:p>
        </p:txBody>
      </p:sp>
      <p:sp>
        <p:nvSpPr>
          <p:cNvPr id="3" name="Content Placeholder 2">
            <a:extLst>
              <a:ext uri="{FF2B5EF4-FFF2-40B4-BE49-F238E27FC236}">
                <a16:creationId xmlns:a16="http://schemas.microsoft.com/office/drawing/2014/main" id="{2C40F5DA-5891-1CCB-023F-1ECABCC0100C}"/>
              </a:ext>
            </a:extLst>
          </p:cNvPr>
          <p:cNvSpPr>
            <a:spLocks noGrp="1"/>
          </p:cNvSpPr>
          <p:nvPr>
            <p:ph idx="1"/>
          </p:nvPr>
        </p:nvSpPr>
        <p:spPr/>
        <p:txBody>
          <a:bodyPr/>
          <a:lstStyle/>
          <a:p>
            <a:pPr marL="0" indent="0">
              <a:buNone/>
            </a:pPr>
            <a:r>
              <a:rPr lang="en-GB" dirty="0">
                <a:hlinkClick r:id="rId2"/>
              </a:rPr>
              <a:t>Opening Doors to Shakespeare – </a:t>
            </a:r>
            <a:r>
              <a:rPr lang="en-GB" dirty="0" err="1">
                <a:hlinkClick r:id="rId2"/>
              </a:rPr>
              <a:t>ThinkTalk</a:t>
            </a:r>
            <a:r>
              <a:rPr lang="en-GB" dirty="0">
                <a:hlinkClick r:id="rId2"/>
              </a:rPr>
              <a:t> – Leah Crawford</a:t>
            </a:r>
            <a:endParaRPr lang="en-GB" dirty="0"/>
          </a:p>
          <a:p>
            <a:pPr marL="0" indent="0">
              <a:buNone/>
            </a:pPr>
            <a:endParaRPr lang="en-GB" dirty="0"/>
          </a:p>
          <a:p>
            <a:pPr marL="0" indent="0">
              <a:buNone/>
            </a:pPr>
            <a:endParaRPr lang="en-GB" dirty="0"/>
          </a:p>
        </p:txBody>
      </p:sp>
      <p:pic>
        <p:nvPicPr>
          <p:cNvPr id="1028" name="Picture 4" descr="seven-ages-of-man-illustration-english-culture | The World of English">
            <a:extLst>
              <a:ext uri="{FF2B5EF4-FFF2-40B4-BE49-F238E27FC236}">
                <a16:creationId xmlns:a16="http://schemas.microsoft.com/office/drawing/2014/main" id="{4F13E31A-55E9-B0AC-4BEE-83A81A815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68600"/>
            <a:ext cx="59436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411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84DD5-37E2-1E2C-85B9-D4A31A1909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6EE98-BE13-D2C6-298F-9B6558190ACC}"/>
              </a:ext>
            </a:extLst>
          </p:cNvPr>
          <p:cNvSpPr>
            <a:spLocks noGrp="1"/>
          </p:cNvSpPr>
          <p:nvPr>
            <p:ph type="title"/>
          </p:nvPr>
        </p:nvSpPr>
        <p:spPr/>
        <p:txBody>
          <a:bodyPr/>
          <a:lstStyle/>
          <a:p>
            <a:r>
              <a:rPr lang="en-GB" dirty="0"/>
              <a:t>Free Resources</a:t>
            </a:r>
          </a:p>
        </p:txBody>
      </p:sp>
      <p:sp>
        <p:nvSpPr>
          <p:cNvPr id="3" name="Content Placeholder 2">
            <a:extLst>
              <a:ext uri="{FF2B5EF4-FFF2-40B4-BE49-F238E27FC236}">
                <a16:creationId xmlns:a16="http://schemas.microsoft.com/office/drawing/2014/main" id="{AA313C5B-7FFA-E9A8-DAE2-CA5E7C38AD4C}"/>
              </a:ext>
            </a:extLst>
          </p:cNvPr>
          <p:cNvSpPr>
            <a:spLocks noGrp="1"/>
          </p:cNvSpPr>
          <p:nvPr>
            <p:ph idx="1"/>
          </p:nvPr>
        </p:nvSpPr>
        <p:spPr/>
        <p:txBody>
          <a:bodyPr>
            <a:normAutofit lnSpcReduction="10000"/>
          </a:bodyPr>
          <a:lstStyle/>
          <a:p>
            <a:pPr marL="0" indent="0">
              <a:buNone/>
            </a:pPr>
            <a:r>
              <a:rPr lang="en-GB" dirty="0">
                <a:hlinkClick r:id="rId2">
                  <a:extLst>
                    <a:ext uri="{A12FA001-AC4F-418D-AE19-62706E023703}">
                      <ahyp:hlinkClr xmlns:ahyp="http://schemas.microsoft.com/office/drawing/2018/hyperlinkcolor" val="tx"/>
                    </a:ext>
                  </a:extLst>
                </a:hlinkClick>
              </a:rPr>
              <a:t>Video Lessons (15 mins)</a:t>
            </a:r>
          </a:p>
          <a:p>
            <a:pPr marL="0" indent="0">
              <a:buNone/>
            </a:pPr>
            <a:r>
              <a:rPr lang="en-GB" dirty="0">
                <a:solidFill>
                  <a:srgbClr val="0563C1"/>
                </a:solidFill>
                <a:hlinkClick r:id="rId2">
                  <a:extLst>
                    <a:ext uri="{A12FA001-AC4F-418D-AE19-62706E023703}">
                      <ahyp:hlinkClr xmlns:ahyp="http://schemas.microsoft.com/office/drawing/2018/hyperlinkcolor" val="tx"/>
                    </a:ext>
                  </a:extLst>
                </a:hlinkClick>
              </a:rPr>
              <a:t>Opening Doors Online Learning Resources – YouTube</a:t>
            </a:r>
            <a:endParaRPr lang="en-GB" dirty="0"/>
          </a:p>
          <a:p>
            <a:pPr marL="0" indent="0">
              <a:buNone/>
            </a:pPr>
            <a:r>
              <a:rPr lang="en-GB" u="sng" dirty="0"/>
              <a:t>Latest Article</a:t>
            </a:r>
          </a:p>
          <a:p>
            <a:pPr marL="0" indent="0">
              <a:buNone/>
            </a:pPr>
            <a:r>
              <a:rPr lang="en-GB" dirty="0">
                <a:hlinkClick r:id="rId3"/>
              </a:rPr>
              <a:t>Challenging texts – Why using them benefits all – </a:t>
            </a:r>
            <a:r>
              <a:rPr lang="en-GB" dirty="0" err="1">
                <a:hlinkClick r:id="rId3"/>
              </a:rPr>
              <a:t>Teachwire</a:t>
            </a:r>
            <a:endParaRPr lang="en-GB" dirty="0"/>
          </a:p>
          <a:p>
            <a:pPr marL="0" indent="0">
              <a:buNone/>
            </a:pPr>
            <a:r>
              <a:rPr lang="en-GB" u="sng" dirty="0"/>
              <a:t>Choosing a Core Text via NATE (National Association for the Teaching of English)</a:t>
            </a:r>
          </a:p>
          <a:p>
            <a:pPr marL="0" indent="0">
              <a:buNone/>
            </a:pPr>
            <a:r>
              <a:rPr lang="en-GB" dirty="0">
                <a:hlinkClick r:id="rId4"/>
              </a:rPr>
              <a:t>Free Resources – Searching for Excellence</a:t>
            </a:r>
            <a:endParaRPr lang="en-GB" dirty="0"/>
          </a:p>
          <a:p>
            <a:pPr marL="0" indent="0">
              <a:buNone/>
            </a:pPr>
            <a:r>
              <a:rPr lang="en-GB" u="sng" dirty="0"/>
              <a:t>Interview with teachers via The English Association</a:t>
            </a:r>
          </a:p>
          <a:p>
            <a:pPr marL="0" indent="0">
              <a:buNone/>
            </a:pPr>
            <a:r>
              <a:rPr lang="en-GB" dirty="0">
                <a:hlinkClick r:id="rId5"/>
              </a:rPr>
              <a:t>Opening Doors to Ambitious English | The English Association</a:t>
            </a:r>
            <a:endParaRPr lang="en-GB" dirty="0"/>
          </a:p>
          <a:p>
            <a:pPr marL="0" indent="0">
              <a:buNone/>
            </a:pPr>
            <a:endParaRPr lang="en-GB" dirty="0"/>
          </a:p>
          <a:p>
            <a:pPr marL="0" indent="0">
              <a:buNone/>
            </a:pPr>
            <a:endParaRPr lang="en-GB" dirty="0"/>
          </a:p>
        </p:txBody>
      </p:sp>
      <p:pic>
        <p:nvPicPr>
          <p:cNvPr id="4" name="Picture 3" descr="Logo&#10;&#10;Description automatically generated">
            <a:extLst>
              <a:ext uri="{FF2B5EF4-FFF2-40B4-BE49-F238E27FC236}">
                <a16:creationId xmlns:a16="http://schemas.microsoft.com/office/drawing/2014/main" id="{F1D0128A-2909-C06C-8084-C6AB0AE47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0696" y="230188"/>
            <a:ext cx="3173104" cy="1269242"/>
          </a:xfrm>
          <a:prstGeom prst="rect">
            <a:avLst/>
          </a:prstGeom>
        </p:spPr>
      </p:pic>
    </p:spTree>
    <p:extLst>
      <p:ext uri="{BB962C8B-B14F-4D97-AF65-F5344CB8AC3E}">
        <p14:creationId xmlns:p14="http://schemas.microsoft.com/office/powerpoint/2010/main" val="590688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2324A-A357-3487-E60D-1BCA0B9C8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4CCAF2-0878-03C1-C4E8-E0CCE60CBD87}"/>
              </a:ext>
            </a:extLst>
          </p:cNvPr>
          <p:cNvSpPr>
            <a:spLocks noGrp="1"/>
          </p:cNvSpPr>
          <p:nvPr>
            <p:ph type="title"/>
          </p:nvPr>
        </p:nvSpPr>
        <p:spPr/>
        <p:txBody>
          <a:bodyPr>
            <a:normAutofit/>
          </a:bodyPr>
          <a:lstStyle/>
          <a:p>
            <a:r>
              <a:rPr lang="en-GB" sz="4000" b="1" dirty="0"/>
              <a:t>Principles and Strategies for Equity and Excellence</a:t>
            </a:r>
          </a:p>
        </p:txBody>
      </p:sp>
      <p:pic>
        <p:nvPicPr>
          <p:cNvPr id="4" name="Content Placeholder 3">
            <a:extLst>
              <a:ext uri="{FF2B5EF4-FFF2-40B4-BE49-F238E27FC236}">
                <a16:creationId xmlns:a16="http://schemas.microsoft.com/office/drawing/2014/main" id="{350C3D9D-4733-47A6-B47A-76845AC7C0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412" y="2723512"/>
            <a:ext cx="2032029" cy="2472055"/>
          </a:xfrm>
          <a:prstGeom prst="rect">
            <a:avLst/>
          </a:prstGeom>
        </p:spPr>
      </p:pic>
      <p:pic>
        <p:nvPicPr>
          <p:cNvPr id="5" name="Picture 4">
            <a:extLst>
              <a:ext uri="{FF2B5EF4-FFF2-40B4-BE49-F238E27FC236}">
                <a16:creationId xmlns:a16="http://schemas.microsoft.com/office/drawing/2014/main" id="{0E86F038-CF0B-EFC2-29D0-4D10D9031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234" y="2723512"/>
            <a:ext cx="2032030" cy="2472056"/>
          </a:xfrm>
          <a:prstGeom prst="rect">
            <a:avLst/>
          </a:prstGeom>
        </p:spPr>
      </p:pic>
      <p:pic>
        <p:nvPicPr>
          <p:cNvPr id="6" name="Content Placeholder 4" descr="A close up of a book&#10;&#10;Description automatically generated">
            <a:extLst>
              <a:ext uri="{FF2B5EF4-FFF2-40B4-BE49-F238E27FC236}">
                <a16:creationId xmlns:a16="http://schemas.microsoft.com/office/drawing/2014/main" id="{5F277354-99F9-D978-5835-701AAAEAD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1917" y="2775900"/>
            <a:ext cx="1909698" cy="2323235"/>
          </a:xfrm>
          <a:prstGeom prst="rect">
            <a:avLst/>
          </a:prstGeom>
        </p:spPr>
      </p:pic>
      <p:pic>
        <p:nvPicPr>
          <p:cNvPr id="7" name="Picture 6" descr="A close up of text on a white surface&#10;&#10;Description automatically generated">
            <a:extLst>
              <a:ext uri="{FF2B5EF4-FFF2-40B4-BE49-F238E27FC236}">
                <a16:creationId xmlns:a16="http://schemas.microsoft.com/office/drawing/2014/main" id="{875AC556-CC0B-8331-5C1F-73547BD73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8740" y="2797921"/>
            <a:ext cx="1909699" cy="2323235"/>
          </a:xfrm>
          <a:prstGeom prst="rect">
            <a:avLst/>
          </a:prstGeom>
        </p:spPr>
      </p:pic>
      <p:pic>
        <p:nvPicPr>
          <p:cNvPr id="8" name="Picture 7">
            <a:extLst>
              <a:ext uri="{FF2B5EF4-FFF2-40B4-BE49-F238E27FC236}">
                <a16:creationId xmlns:a16="http://schemas.microsoft.com/office/drawing/2014/main" id="{54192F2A-4CF1-10AD-3368-615544D32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335" y="5288211"/>
            <a:ext cx="3044012" cy="1496338"/>
          </a:xfrm>
          <a:prstGeom prst="rect">
            <a:avLst/>
          </a:prstGeom>
        </p:spPr>
      </p:pic>
      <p:sp>
        <p:nvSpPr>
          <p:cNvPr id="10" name="TextBox 9">
            <a:extLst>
              <a:ext uri="{FF2B5EF4-FFF2-40B4-BE49-F238E27FC236}">
                <a16:creationId xmlns:a16="http://schemas.microsoft.com/office/drawing/2014/main" id="{AC7D2325-A9A4-6881-EBF0-E8E1C4D43D09}"/>
              </a:ext>
            </a:extLst>
          </p:cNvPr>
          <p:cNvSpPr txBox="1"/>
          <p:nvPr/>
        </p:nvSpPr>
        <p:spPr>
          <a:xfrm>
            <a:off x="121920" y="5574715"/>
            <a:ext cx="3850640" cy="923330"/>
          </a:xfrm>
          <a:prstGeom prst="rect">
            <a:avLst/>
          </a:prstGeom>
          <a:noFill/>
        </p:spPr>
        <p:txBody>
          <a:bodyPr wrap="square">
            <a:spAutoFit/>
          </a:bodyPr>
          <a:lstStyle/>
          <a:p>
            <a:r>
              <a:rPr kumimoji="0" lang="en-US" altLang="en-US" sz="1800" b="0" i="0" u="sng" strike="noStrike" cap="none" normalizeH="0" baseline="0" dirty="0">
                <a:ln>
                  <a:noFill/>
                </a:ln>
                <a:solidFill>
                  <a:srgbClr val="1155CC"/>
                </a:solidFill>
                <a:effectLst/>
                <a:latin typeface="+mn-lt"/>
                <a:cs typeface="Arial" panose="020B0604020202020204" pitchFamily="34" charset="0"/>
                <a:hlinkClick r:id="rId7"/>
              </a:rPr>
              <a:t>https://www.amazon.co.uk/s?k=9781785833984+%7C+9781785833977&amp;ref=nb_sb_noss</a:t>
            </a:r>
            <a:r>
              <a:rPr kumimoji="0" lang="en-US" altLang="en-US" sz="1800" b="0" i="0" u="none" strike="noStrike" cap="none" normalizeH="0" baseline="0" dirty="0">
                <a:ln>
                  <a:noFill/>
                </a:ln>
                <a:solidFill>
                  <a:srgbClr val="222222"/>
                </a:solidFill>
                <a:effectLst/>
                <a:latin typeface="+mn-lt"/>
                <a:cs typeface="Arial" panose="020B0604020202020204" pitchFamily="34" charset="0"/>
              </a:rPr>
              <a:t> </a:t>
            </a:r>
            <a:endParaRPr lang="en-GB" dirty="0"/>
          </a:p>
        </p:txBody>
      </p:sp>
      <p:pic>
        <p:nvPicPr>
          <p:cNvPr id="11" name="Content Placeholder 4" descr="A picture containing text, book&#10;&#10;Description automatically generated">
            <a:extLst>
              <a:ext uri="{FF2B5EF4-FFF2-40B4-BE49-F238E27FC236}">
                <a16:creationId xmlns:a16="http://schemas.microsoft.com/office/drawing/2014/main" id="{CEFB845A-2571-F876-62CC-463702448801}"/>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4855377" y="1601358"/>
            <a:ext cx="2886690" cy="3519798"/>
          </a:xfrm>
        </p:spPr>
      </p:pic>
    </p:spTree>
    <p:extLst>
      <p:ext uri="{BB962C8B-B14F-4D97-AF65-F5344CB8AC3E}">
        <p14:creationId xmlns:p14="http://schemas.microsoft.com/office/powerpoint/2010/main" val="202917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BDFDC-D2E7-A501-CE50-2586B60683DB}"/>
              </a:ext>
            </a:extLst>
          </p:cNvPr>
          <p:cNvSpPr>
            <a:spLocks noGrp="1"/>
          </p:cNvSpPr>
          <p:nvPr>
            <p:ph type="title"/>
          </p:nvPr>
        </p:nvSpPr>
        <p:spPr/>
        <p:txBody>
          <a:bodyPr/>
          <a:lstStyle/>
          <a:p>
            <a:endParaRPr lang="en-GB" dirty="0"/>
          </a:p>
        </p:txBody>
      </p:sp>
      <p:pic>
        <p:nvPicPr>
          <p:cNvPr id="6" name="Content Placeholder 5" descr="A white paper with black writing on it&#10;&#10;Description automatically generated with low confidence">
            <a:extLst>
              <a:ext uri="{FF2B5EF4-FFF2-40B4-BE49-F238E27FC236}">
                <a16:creationId xmlns:a16="http://schemas.microsoft.com/office/drawing/2014/main" id="{C3F3B63A-8083-B8DA-9CE9-0B608C309F4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646" t="3082" b="7257"/>
          <a:stretch/>
        </p:blipFill>
        <p:spPr>
          <a:xfrm rot="5400000">
            <a:off x="4428286" y="2617647"/>
            <a:ext cx="3933061" cy="2927189"/>
          </a:xfrm>
        </p:spPr>
      </p:pic>
      <p:pic>
        <p:nvPicPr>
          <p:cNvPr id="8" name="Content Placeholder 7">
            <a:extLst>
              <a:ext uri="{FF2B5EF4-FFF2-40B4-BE49-F238E27FC236}">
                <a16:creationId xmlns:a16="http://schemas.microsoft.com/office/drawing/2014/main" id="{0D26DD66-7A02-323D-666C-CF0926FD4C3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402377" y="1404361"/>
            <a:ext cx="5241000" cy="3867541"/>
          </a:xfrm>
        </p:spPr>
      </p:pic>
      <p:pic>
        <p:nvPicPr>
          <p:cNvPr id="10" name="Picture 9" descr="A picture containing text, indoor, person&#10;&#10;Description automatically generated">
            <a:extLst>
              <a:ext uri="{FF2B5EF4-FFF2-40B4-BE49-F238E27FC236}">
                <a16:creationId xmlns:a16="http://schemas.microsoft.com/office/drawing/2014/main" id="{86A7C114-C30E-3BF7-3287-AF197D66E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8844" y="948400"/>
            <a:ext cx="5827853" cy="4370890"/>
          </a:xfrm>
          <a:prstGeom prst="rect">
            <a:avLst/>
          </a:prstGeom>
        </p:spPr>
      </p:pic>
    </p:spTree>
    <p:extLst>
      <p:ext uri="{BB962C8B-B14F-4D97-AF65-F5344CB8AC3E}">
        <p14:creationId xmlns:p14="http://schemas.microsoft.com/office/powerpoint/2010/main" val="4240155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5C64EE-1548-972D-F958-C357231EAEBD}"/>
              </a:ext>
            </a:extLst>
          </p:cNvPr>
          <p:cNvSpPr>
            <a:spLocks noGrp="1"/>
          </p:cNvSpPr>
          <p:nvPr>
            <p:ph type="title"/>
          </p:nvPr>
        </p:nvSpPr>
        <p:spPr>
          <a:xfrm>
            <a:off x="838200" y="365125"/>
            <a:ext cx="10985500" cy="1325563"/>
          </a:xfrm>
        </p:spPr>
        <p:txBody>
          <a:bodyPr/>
          <a:lstStyle/>
          <a:p>
            <a:r>
              <a:rPr lang="en-GB" dirty="0"/>
              <a:t>From </a:t>
            </a:r>
            <a:r>
              <a:rPr lang="en-GB" i="1" dirty="0"/>
              <a:t>The Owl and the Pussycat </a:t>
            </a:r>
            <a:r>
              <a:rPr lang="en-GB" dirty="0"/>
              <a:t>by Edward Lear</a:t>
            </a:r>
          </a:p>
        </p:txBody>
      </p:sp>
      <p:sp>
        <p:nvSpPr>
          <p:cNvPr id="8" name="Content Placeholder 7">
            <a:extLst>
              <a:ext uri="{FF2B5EF4-FFF2-40B4-BE49-F238E27FC236}">
                <a16:creationId xmlns:a16="http://schemas.microsoft.com/office/drawing/2014/main" id="{CB3D33F1-367F-48A6-21F0-374293E401C1}"/>
              </a:ext>
            </a:extLst>
          </p:cNvPr>
          <p:cNvSpPr>
            <a:spLocks noGrp="1"/>
          </p:cNvSpPr>
          <p:nvPr>
            <p:ph idx="1"/>
          </p:nvPr>
        </p:nvSpPr>
        <p:spPr/>
        <p:txBody>
          <a:bodyPr/>
          <a:lstStyle/>
          <a:p>
            <a:pPr marL="0" indent="0">
              <a:buNone/>
            </a:pPr>
            <a:endParaRPr lang="en-GB" b="0" i="0" dirty="0">
              <a:solidFill>
                <a:srgbClr val="343434"/>
              </a:solidFill>
              <a:effectLst/>
              <a:latin typeface="Poets Electra"/>
            </a:endParaRPr>
          </a:p>
          <a:p>
            <a:pPr marL="0" indent="0">
              <a:buNone/>
            </a:pPr>
            <a:r>
              <a:rPr lang="en-GB" b="0" i="0" dirty="0">
                <a:solidFill>
                  <a:srgbClr val="343434"/>
                </a:solidFill>
                <a:effectLst/>
                <a:latin typeface="Poets Electra"/>
              </a:rPr>
              <a:t>They sailed away, for a year and a day,</a:t>
            </a:r>
            <a:br>
              <a:rPr lang="en-GB" dirty="0"/>
            </a:br>
            <a:r>
              <a:rPr lang="en-GB" b="0" i="0" dirty="0">
                <a:solidFill>
                  <a:srgbClr val="343434"/>
                </a:solidFill>
                <a:effectLst/>
                <a:latin typeface="Poets Electra"/>
              </a:rPr>
              <a:t>To the land </a:t>
            </a:r>
            <a:r>
              <a:rPr lang="en-GB" b="0" i="0" dirty="0">
                <a:solidFill>
                  <a:srgbClr val="FF0000"/>
                </a:solidFill>
                <a:effectLst/>
                <a:latin typeface="Poets Electra"/>
              </a:rPr>
              <a:t>where the bong-tree grows;</a:t>
            </a:r>
            <a:br>
              <a:rPr lang="en-GB" dirty="0">
                <a:solidFill>
                  <a:srgbClr val="FF0000"/>
                </a:solidFill>
              </a:rPr>
            </a:br>
            <a:r>
              <a:rPr lang="en-GB" b="0" i="0" dirty="0">
                <a:solidFill>
                  <a:srgbClr val="343434"/>
                </a:solidFill>
                <a:effectLst/>
                <a:latin typeface="Poets Electra"/>
              </a:rPr>
              <a:t>And there in a wood a Piggy-wig stood,</a:t>
            </a:r>
            <a:br>
              <a:rPr lang="en-GB" dirty="0"/>
            </a:br>
            <a:r>
              <a:rPr lang="en-GB" b="0" i="0" dirty="0">
                <a:solidFill>
                  <a:srgbClr val="343434"/>
                </a:solidFill>
                <a:effectLst/>
                <a:latin typeface="Poets Electra"/>
              </a:rPr>
              <a:t>   With a ring at the end of his nose,</a:t>
            </a:r>
            <a:br>
              <a:rPr lang="en-GB" dirty="0"/>
            </a:br>
            <a:r>
              <a:rPr lang="en-GB" b="0" i="0" dirty="0">
                <a:solidFill>
                  <a:srgbClr val="343434"/>
                </a:solidFill>
                <a:effectLst/>
                <a:latin typeface="Poets Electra"/>
              </a:rPr>
              <a:t>            His nose,</a:t>
            </a:r>
            <a:br>
              <a:rPr lang="en-GB" dirty="0"/>
            </a:br>
            <a:r>
              <a:rPr lang="en-GB" b="0" i="0" dirty="0">
                <a:solidFill>
                  <a:srgbClr val="343434"/>
                </a:solidFill>
                <a:effectLst/>
                <a:latin typeface="Poets Electra"/>
              </a:rPr>
              <a:t>            His nose,</a:t>
            </a:r>
            <a:br>
              <a:rPr lang="en-GB" dirty="0"/>
            </a:br>
            <a:r>
              <a:rPr lang="en-GB" b="0" i="0" dirty="0">
                <a:solidFill>
                  <a:srgbClr val="343434"/>
                </a:solidFill>
                <a:effectLst/>
                <a:latin typeface="Poets Electra"/>
              </a:rPr>
              <a:t>   With a ring at the end of his nose.</a:t>
            </a:r>
            <a:endParaRPr lang="en-GB" dirty="0"/>
          </a:p>
        </p:txBody>
      </p:sp>
      <p:pic>
        <p:nvPicPr>
          <p:cNvPr id="9" name="Content Placeholder 7">
            <a:extLst>
              <a:ext uri="{FF2B5EF4-FFF2-40B4-BE49-F238E27FC236}">
                <a16:creationId xmlns:a16="http://schemas.microsoft.com/office/drawing/2014/main" id="{277D22B7-0E84-AFB0-D30C-7DC096E78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77420" y="2772770"/>
            <a:ext cx="3329606" cy="2457048"/>
          </a:xfrm>
          <a:prstGeom prst="rect">
            <a:avLst/>
          </a:prstGeom>
        </p:spPr>
      </p:pic>
    </p:spTree>
    <p:extLst>
      <p:ext uri="{BB962C8B-B14F-4D97-AF65-F5344CB8AC3E}">
        <p14:creationId xmlns:p14="http://schemas.microsoft.com/office/powerpoint/2010/main" val="4294079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201C-5001-9A8D-6ECF-90F7D2C9C5D5}"/>
              </a:ext>
            </a:extLst>
          </p:cNvPr>
          <p:cNvSpPr>
            <a:spLocks noGrp="1"/>
          </p:cNvSpPr>
          <p:nvPr>
            <p:ph type="title"/>
          </p:nvPr>
        </p:nvSpPr>
        <p:spPr/>
        <p:txBody>
          <a:bodyPr>
            <a:normAutofit fontScale="90000"/>
          </a:bodyPr>
          <a:lstStyle/>
          <a:p>
            <a:r>
              <a:rPr lang="en-GB" dirty="0"/>
              <a:t>From </a:t>
            </a:r>
            <a:r>
              <a:rPr lang="en-GB" i="1" dirty="0"/>
              <a:t>What is a Bong Tree </a:t>
            </a:r>
            <a:r>
              <a:rPr lang="en-GB" dirty="0"/>
              <a:t>by Michael Rosen.</a:t>
            </a:r>
            <a:br>
              <a:rPr lang="en-GB" dirty="0"/>
            </a:br>
            <a:r>
              <a:rPr lang="en-GB" dirty="0"/>
              <a:t>P315 Lecture 2007 at the Centre for Language in Primary Education</a:t>
            </a:r>
          </a:p>
        </p:txBody>
      </p:sp>
      <p:sp>
        <p:nvSpPr>
          <p:cNvPr id="3" name="Content Placeholder 2">
            <a:extLst>
              <a:ext uri="{FF2B5EF4-FFF2-40B4-BE49-F238E27FC236}">
                <a16:creationId xmlns:a16="http://schemas.microsoft.com/office/drawing/2014/main" id="{1F5F1CE0-78AA-1332-7577-DC5DDDDC81C5}"/>
              </a:ext>
            </a:extLst>
          </p:cNvPr>
          <p:cNvSpPr>
            <a:spLocks noGrp="1"/>
          </p:cNvSpPr>
          <p:nvPr>
            <p:ph idx="1"/>
          </p:nvPr>
        </p:nvSpPr>
        <p:spPr/>
        <p:txBody>
          <a:bodyPr>
            <a:normAutofit/>
          </a:bodyPr>
          <a:lstStyle/>
          <a:p>
            <a:pPr marL="0" indent="0">
              <a:buNone/>
            </a:pPr>
            <a:endParaRPr lang="en-GB" dirty="0"/>
          </a:p>
          <a:p>
            <a:pPr marL="0" indent="0">
              <a:buNone/>
            </a:pPr>
            <a:r>
              <a:rPr lang="en-GB" sz="4400" dirty="0"/>
              <a:t>Like the phrase ‘Bong Tree’, the words signify something , but the only way I can access this meaning is to find out how they chime </a:t>
            </a:r>
            <a:r>
              <a:rPr lang="en-GB" sz="4400" dirty="0">
                <a:solidFill>
                  <a:srgbClr val="FF0000"/>
                </a:solidFill>
              </a:rPr>
              <a:t>with what I’ve read and what I know and what I’ve felt and what I’ve done.</a:t>
            </a:r>
          </a:p>
        </p:txBody>
      </p:sp>
    </p:spTree>
    <p:extLst>
      <p:ext uri="{BB962C8B-B14F-4D97-AF65-F5344CB8AC3E}">
        <p14:creationId xmlns:p14="http://schemas.microsoft.com/office/powerpoint/2010/main" val="2457202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A003A26-20B7-60C0-BC1B-296E9C5B7840}"/>
              </a:ext>
            </a:extLst>
          </p:cNvPr>
          <p:cNvSpPr>
            <a:spLocks noGrp="1"/>
          </p:cNvSpPr>
          <p:nvPr>
            <p:ph type="title"/>
          </p:nvPr>
        </p:nvSpPr>
        <p:spPr>
          <a:xfrm>
            <a:off x="3970366" y="609600"/>
            <a:ext cx="4267200" cy="1351472"/>
          </a:xfrm>
        </p:spPr>
        <p:txBody>
          <a:bodyPr vert="horz" lIns="91440" tIns="45720" rIns="91440" bIns="45720" rtlCol="0" anchor="ctr">
            <a:normAutofit/>
          </a:bodyPr>
          <a:lstStyle/>
          <a:p>
            <a:pPr algn="ctr"/>
            <a:r>
              <a:rPr lang="en-US" sz="2800" b="1" kern="1200">
                <a:solidFill>
                  <a:schemeClr val="tx1">
                    <a:lumMod val="85000"/>
                    <a:lumOff val="15000"/>
                  </a:schemeClr>
                </a:solidFill>
                <a:latin typeface="+mj-lt"/>
                <a:ea typeface="+mj-ea"/>
                <a:cs typeface="+mj-cs"/>
              </a:rPr>
              <a:t>From the Foreword to </a:t>
            </a:r>
            <a:r>
              <a:rPr lang="en-US" sz="2800" b="1" i="1" kern="1200">
                <a:solidFill>
                  <a:schemeClr val="tx1">
                    <a:lumMod val="85000"/>
                    <a:lumOff val="15000"/>
                  </a:schemeClr>
                </a:solidFill>
                <a:latin typeface="+mj-lt"/>
                <a:ea typeface="+mj-ea"/>
                <a:cs typeface="+mj-cs"/>
              </a:rPr>
              <a:t>Opening Doors to Ambitious Primary English</a:t>
            </a:r>
          </a:p>
        </p:txBody>
      </p:sp>
      <p:pic>
        <p:nvPicPr>
          <p:cNvPr id="7" name="Content Placeholder 4" descr="A picture containing text, book&#10;&#10;Description automatically generated">
            <a:extLst>
              <a:ext uri="{FF2B5EF4-FFF2-40B4-BE49-F238E27FC236}">
                <a16:creationId xmlns:a16="http://schemas.microsoft.com/office/drawing/2014/main" id="{DDB05485-2C3F-A4BE-92A6-85CF35536CE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693" r="15589"/>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5" name="Content Placeholder 4">
            <a:extLst>
              <a:ext uri="{FF2B5EF4-FFF2-40B4-BE49-F238E27FC236}">
                <a16:creationId xmlns:a16="http://schemas.microsoft.com/office/drawing/2014/main" id="{3C597DD5-3D02-E05E-A96F-9E24E32122B1}"/>
              </a:ext>
            </a:extLst>
          </p:cNvPr>
          <p:cNvSpPr>
            <a:spLocks noGrp="1"/>
          </p:cNvSpPr>
          <p:nvPr>
            <p:ph sz="half" idx="1"/>
          </p:nvPr>
        </p:nvSpPr>
        <p:spPr>
          <a:xfrm>
            <a:off x="4198966" y="1961072"/>
            <a:ext cx="3810000" cy="4625583"/>
          </a:xfrm>
        </p:spPr>
        <p:txBody>
          <a:bodyPr vert="horz" lIns="91440" tIns="45720" rIns="91440" bIns="45720" rtlCol="0">
            <a:normAutofit fontScale="92500" lnSpcReduction="10000"/>
          </a:bodyPr>
          <a:lstStyle/>
          <a:p>
            <a:pPr marL="0" indent="0">
              <a:buNone/>
            </a:pPr>
            <a:r>
              <a:rPr lang="en-US" sz="2400" i="1" dirty="0">
                <a:solidFill>
                  <a:schemeClr val="tx1">
                    <a:lumMod val="85000"/>
                    <a:lumOff val="15000"/>
                  </a:schemeClr>
                </a:solidFill>
                <a:effectLst/>
              </a:rPr>
              <a:t>Exposing our children to high-quality texts is like giving them a gift. Once unwrapped, the opening up of their imagination, through the power of words and illustrations, is a sight to behold. For me, </a:t>
            </a:r>
            <a:r>
              <a:rPr lang="en-US" sz="2400" i="1" dirty="0">
                <a:solidFill>
                  <a:srgbClr val="FF0000"/>
                </a:solidFill>
                <a:effectLst/>
              </a:rPr>
              <a:t>this literary gifting should never be the preserve of the </a:t>
            </a:r>
            <a:r>
              <a:rPr lang="en-US" sz="2400" i="1" dirty="0" err="1">
                <a:solidFill>
                  <a:srgbClr val="FF0000"/>
                </a:solidFill>
                <a:effectLst/>
              </a:rPr>
              <a:t>favoured</a:t>
            </a:r>
            <a:r>
              <a:rPr lang="en-US" sz="2400" i="1" dirty="0">
                <a:solidFill>
                  <a:srgbClr val="FF0000"/>
                </a:solidFill>
                <a:effectLst/>
              </a:rPr>
              <a:t> few. I am wholly convinced that it must be available to every child, regardless of the circumstance. </a:t>
            </a:r>
          </a:p>
          <a:p>
            <a:pPr marL="0" indent="0">
              <a:buNone/>
            </a:pPr>
            <a:r>
              <a:rPr lang="en-US" sz="2000" i="1" dirty="0">
                <a:solidFill>
                  <a:schemeClr val="tx1">
                    <a:lumMod val="85000"/>
                    <a:lumOff val="15000"/>
                  </a:schemeClr>
                </a:solidFill>
              </a:rPr>
              <a:t>Sonia Thompson, Headteacher of St Mathews C of E Primary School</a:t>
            </a:r>
          </a:p>
        </p:txBody>
      </p:sp>
      <p:pic>
        <p:nvPicPr>
          <p:cNvPr id="1026" name="Picture 2" descr="Image result for sonia thompson">
            <a:extLst>
              <a:ext uri="{FF2B5EF4-FFF2-40B4-BE49-F238E27FC236}">
                <a16:creationId xmlns:a16="http://schemas.microsoft.com/office/drawing/2014/main" id="{C611AFBE-A07F-6D06-706E-05AF1C0A6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48" r="19264" b="1"/>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3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BFF33-DEA6-6E15-4F14-6B1AF0C3F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83C44-78A4-3039-5CBF-2B785CB131BD}"/>
              </a:ext>
            </a:extLst>
          </p:cNvPr>
          <p:cNvSpPr>
            <a:spLocks noGrp="1"/>
          </p:cNvSpPr>
          <p:nvPr>
            <p:ph type="title"/>
          </p:nvPr>
        </p:nvSpPr>
        <p:spPr/>
        <p:txBody>
          <a:bodyPr/>
          <a:lstStyle/>
          <a:p>
            <a:r>
              <a:rPr lang="en-GB" dirty="0"/>
              <a:t>Marty Woodlouse</a:t>
            </a:r>
          </a:p>
        </p:txBody>
      </p:sp>
      <p:sp>
        <p:nvSpPr>
          <p:cNvPr id="3" name="Content Placeholder 2">
            <a:extLst>
              <a:ext uri="{FF2B5EF4-FFF2-40B4-BE49-F238E27FC236}">
                <a16:creationId xmlns:a16="http://schemas.microsoft.com/office/drawing/2014/main" id="{BB0C202F-64C8-C05A-3193-F4D3B0A22D71}"/>
              </a:ext>
            </a:extLst>
          </p:cNvPr>
          <p:cNvSpPr>
            <a:spLocks noGrp="1"/>
          </p:cNvSpPr>
          <p:nvPr>
            <p:ph sz="half" idx="1"/>
          </p:nvPr>
        </p:nvSpPr>
        <p:spPr/>
        <p:txBody>
          <a:bodyPr>
            <a:normAutofit fontScale="77500" lnSpcReduction="20000"/>
          </a:bodyPr>
          <a:lstStyle/>
          <a:p>
            <a:endParaRPr lang="en-GB" dirty="0"/>
          </a:p>
          <a:p>
            <a:pPr marL="0" indent="0">
              <a:buNone/>
            </a:pPr>
            <a:r>
              <a:rPr lang="en-GB" dirty="0"/>
              <a:t>The woodlouse was very crawly</a:t>
            </a:r>
          </a:p>
          <a:p>
            <a:pPr marL="0" indent="0">
              <a:buNone/>
            </a:pPr>
            <a:r>
              <a:rPr lang="en-GB" dirty="0"/>
              <a:t>He crawled right up my arm</a:t>
            </a:r>
          </a:p>
          <a:p>
            <a:pPr marL="0" indent="0">
              <a:buNone/>
            </a:pPr>
            <a:r>
              <a:rPr lang="en-GB" dirty="0"/>
              <a:t>Some kids are scared of these bugs though</a:t>
            </a:r>
          </a:p>
          <a:p>
            <a:pPr marL="0" indent="0">
              <a:buNone/>
            </a:pPr>
            <a:r>
              <a:rPr lang="en-GB" dirty="0"/>
              <a:t>He didn’t do me any harm</a:t>
            </a:r>
          </a:p>
          <a:p>
            <a:pPr marL="0" indent="0">
              <a:buNone/>
            </a:pPr>
            <a:r>
              <a:rPr lang="en-GB" dirty="0"/>
              <a:t>It is very hard to pick them up</a:t>
            </a:r>
          </a:p>
          <a:p>
            <a:pPr marL="0" indent="0">
              <a:buNone/>
            </a:pPr>
            <a:r>
              <a:rPr lang="en-GB" dirty="0"/>
              <a:t>They can curl into a ball</a:t>
            </a:r>
          </a:p>
          <a:p>
            <a:pPr marL="0" indent="0">
              <a:buNone/>
            </a:pPr>
            <a:r>
              <a:rPr lang="en-GB" dirty="0"/>
              <a:t>They could fall off anyone’s hands</a:t>
            </a:r>
          </a:p>
          <a:p>
            <a:pPr marL="0" indent="0">
              <a:buNone/>
            </a:pPr>
            <a:r>
              <a:rPr lang="en-GB" dirty="0"/>
              <a:t>They could hide behind a wall</a:t>
            </a:r>
          </a:p>
        </p:txBody>
      </p:sp>
      <p:sp>
        <p:nvSpPr>
          <p:cNvPr id="4" name="Content Placeholder 3">
            <a:extLst>
              <a:ext uri="{FF2B5EF4-FFF2-40B4-BE49-F238E27FC236}">
                <a16:creationId xmlns:a16="http://schemas.microsoft.com/office/drawing/2014/main" id="{D7CC22E6-66F7-60B3-102A-2ADA25A14939}"/>
              </a:ext>
            </a:extLst>
          </p:cNvPr>
          <p:cNvSpPr>
            <a:spLocks noGrp="1"/>
          </p:cNvSpPr>
          <p:nvPr>
            <p:ph sz="half" idx="2"/>
          </p:nvPr>
        </p:nvSpPr>
        <p:spPr/>
        <p:txBody>
          <a:bodyPr>
            <a:normAutofit fontScale="77500" lnSpcReduction="20000"/>
          </a:bodyPr>
          <a:lstStyle/>
          <a:p>
            <a:endParaRPr lang="en-GB" dirty="0"/>
          </a:p>
          <a:p>
            <a:pPr marL="0" indent="0">
              <a:buNone/>
            </a:pPr>
            <a:r>
              <a:rPr lang="en-GB" dirty="0"/>
              <a:t>My stripy woodlouse was very cute</a:t>
            </a:r>
          </a:p>
          <a:p>
            <a:pPr marL="0" indent="0">
              <a:buNone/>
            </a:pPr>
            <a:r>
              <a:rPr lang="en-GB" dirty="0"/>
              <a:t>Marty was his name</a:t>
            </a:r>
          </a:p>
          <a:p>
            <a:pPr marL="0" indent="0">
              <a:buNone/>
            </a:pPr>
            <a:r>
              <a:rPr lang="en-GB" dirty="0"/>
              <a:t>I had released him</a:t>
            </a:r>
          </a:p>
          <a:p>
            <a:pPr marL="0" indent="0">
              <a:buNone/>
            </a:pPr>
            <a:r>
              <a:rPr lang="en-GB" dirty="0"/>
              <a:t>When it started to rain</a:t>
            </a:r>
          </a:p>
          <a:p>
            <a:pPr marL="0" indent="0">
              <a:buNone/>
            </a:pPr>
            <a:r>
              <a:rPr lang="en-GB" dirty="0"/>
              <a:t>My mum didn’t want him</a:t>
            </a:r>
          </a:p>
          <a:p>
            <a:pPr marL="0" indent="0">
              <a:buNone/>
            </a:pPr>
            <a:r>
              <a:rPr lang="en-GB" dirty="0"/>
              <a:t>Living in our house</a:t>
            </a:r>
          </a:p>
          <a:p>
            <a:pPr marL="0" indent="0">
              <a:buNone/>
            </a:pPr>
            <a:r>
              <a:rPr lang="en-GB" dirty="0"/>
              <a:t>Our home is just for people</a:t>
            </a:r>
          </a:p>
          <a:p>
            <a:pPr marL="0" indent="0">
              <a:buNone/>
            </a:pPr>
            <a:r>
              <a:rPr lang="en-GB" dirty="0"/>
              <a:t>And not for my woodlouse!</a:t>
            </a:r>
          </a:p>
          <a:p>
            <a:pPr marL="0" indent="0">
              <a:buNone/>
            </a:pPr>
            <a:endParaRPr lang="en-GB" dirty="0"/>
          </a:p>
          <a:p>
            <a:pPr marL="0" indent="0">
              <a:buNone/>
            </a:pPr>
            <a:r>
              <a:rPr lang="en-GB" dirty="0"/>
              <a:t>Jonah Gordon-Walker</a:t>
            </a:r>
          </a:p>
          <a:p>
            <a:pPr marL="0" indent="0">
              <a:buNone/>
            </a:pPr>
            <a:r>
              <a:rPr lang="en-GB" dirty="0"/>
              <a:t>Wheatfield Primary, Wokingham.</a:t>
            </a:r>
          </a:p>
        </p:txBody>
      </p:sp>
    </p:spTree>
    <p:extLst>
      <p:ext uri="{BB962C8B-B14F-4D97-AF65-F5344CB8AC3E}">
        <p14:creationId xmlns:p14="http://schemas.microsoft.com/office/powerpoint/2010/main" val="138343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1F5E4-06F3-FE03-AB7E-0FB5F35BA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7F37BD-462A-D537-A701-95D5B873B2FD}"/>
              </a:ext>
            </a:extLst>
          </p:cNvPr>
          <p:cNvSpPr>
            <a:spLocks noGrp="1"/>
          </p:cNvSpPr>
          <p:nvPr>
            <p:ph type="title"/>
          </p:nvPr>
        </p:nvSpPr>
        <p:spPr/>
        <p:txBody>
          <a:bodyPr/>
          <a:lstStyle/>
          <a:p>
            <a:endParaRPr lang="en-GB"/>
          </a:p>
        </p:txBody>
      </p:sp>
      <p:pic>
        <p:nvPicPr>
          <p:cNvPr id="6" name="Content Placeholder 5" descr="Text, letter&#10;&#10;Description automatically generated">
            <a:extLst>
              <a:ext uri="{FF2B5EF4-FFF2-40B4-BE49-F238E27FC236}">
                <a16:creationId xmlns:a16="http://schemas.microsoft.com/office/drawing/2014/main" id="{7E10F007-E460-B08D-18D1-FE041937A31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44645" y="266886"/>
            <a:ext cx="6456556" cy="6591114"/>
          </a:xfrm>
        </p:spPr>
      </p:pic>
      <p:sp>
        <p:nvSpPr>
          <p:cNvPr id="4" name="Content Placeholder 3">
            <a:extLst>
              <a:ext uri="{FF2B5EF4-FFF2-40B4-BE49-F238E27FC236}">
                <a16:creationId xmlns:a16="http://schemas.microsoft.com/office/drawing/2014/main" id="{5277EAE3-245C-F7A1-3413-784EF836A2FB}"/>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3986747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525CE-63B6-0472-32BC-9F24E403E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AC8D2-3915-C14A-CD60-0D13103F1B00}"/>
              </a:ext>
            </a:extLst>
          </p:cNvPr>
          <p:cNvSpPr>
            <a:spLocks noGrp="1"/>
          </p:cNvSpPr>
          <p:nvPr>
            <p:ph type="title"/>
          </p:nvPr>
        </p:nvSpPr>
        <p:spPr>
          <a:xfrm>
            <a:off x="838200" y="5781185"/>
            <a:ext cx="10515600" cy="839119"/>
          </a:xfrm>
        </p:spPr>
        <p:txBody>
          <a:bodyPr>
            <a:normAutofit fontScale="90000"/>
          </a:bodyPr>
          <a:lstStyle/>
          <a:p>
            <a:r>
              <a:rPr lang="en-US" sz="3200" b="1" i="1" dirty="0"/>
              <a:t>‘mood’ is sensed in reader response...</a:t>
            </a:r>
            <a:br>
              <a:rPr lang="en-US" sz="3200" b="1" i="1" dirty="0"/>
            </a:br>
            <a:r>
              <a:rPr lang="en-US" sz="3200" b="1" i="1" dirty="0"/>
              <a:t>it takes practice to search for it and feel it</a:t>
            </a:r>
          </a:p>
        </p:txBody>
      </p:sp>
      <p:sp>
        <p:nvSpPr>
          <p:cNvPr id="3" name="Content Placeholder 2">
            <a:extLst>
              <a:ext uri="{FF2B5EF4-FFF2-40B4-BE49-F238E27FC236}">
                <a16:creationId xmlns:a16="http://schemas.microsoft.com/office/drawing/2014/main" id="{2A31DA8F-3B8B-5FC8-7044-35F4BDA91C8B}"/>
              </a:ext>
            </a:extLst>
          </p:cNvPr>
          <p:cNvSpPr>
            <a:spLocks noGrp="1"/>
          </p:cNvSpPr>
          <p:nvPr>
            <p:ph idx="1"/>
          </p:nvPr>
        </p:nvSpPr>
        <p:spPr>
          <a:xfrm>
            <a:off x="838200" y="1246794"/>
            <a:ext cx="10515600" cy="4351338"/>
          </a:xfrm>
        </p:spPr>
        <p:txBody>
          <a:bodyPr>
            <a:normAutofit fontScale="92500" lnSpcReduction="20000"/>
          </a:bodyPr>
          <a:lstStyle/>
          <a:p>
            <a:pPr marL="0" indent="0">
              <a:buNone/>
            </a:pPr>
            <a:r>
              <a:rPr lang="en-US" dirty="0"/>
              <a:t>Hurt no living thing: </a:t>
            </a:r>
            <a:endParaRPr lang="en-GB" dirty="0"/>
          </a:p>
          <a:p>
            <a:pPr marL="0" indent="0">
              <a:buNone/>
            </a:pPr>
            <a:r>
              <a:rPr lang="en-US" dirty="0"/>
              <a:t>Ladybird, nor butterfly, </a:t>
            </a:r>
            <a:endParaRPr lang="en-GB" dirty="0"/>
          </a:p>
          <a:p>
            <a:pPr marL="0" indent="0">
              <a:buNone/>
            </a:pPr>
            <a:r>
              <a:rPr lang="en-US" dirty="0"/>
              <a:t>Nor moth with dusty wing, </a:t>
            </a:r>
            <a:endParaRPr lang="en-GB" dirty="0"/>
          </a:p>
          <a:p>
            <a:pPr marL="0" indent="0">
              <a:buNone/>
            </a:pPr>
            <a:r>
              <a:rPr lang="en-US" dirty="0"/>
              <a:t>Nor cricket chirping cheerily, </a:t>
            </a:r>
            <a:endParaRPr lang="en-GB" dirty="0"/>
          </a:p>
          <a:p>
            <a:pPr marL="0" indent="0">
              <a:buNone/>
            </a:pPr>
            <a:r>
              <a:rPr lang="en-US" dirty="0"/>
              <a:t>Nor grasshopper so light of leap, </a:t>
            </a:r>
            <a:endParaRPr lang="en-GB" dirty="0"/>
          </a:p>
          <a:p>
            <a:pPr marL="0" indent="0">
              <a:buNone/>
            </a:pPr>
            <a:r>
              <a:rPr lang="en-US" dirty="0"/>
              <a:t>Nor dancing gnat, nor beetle fat, </a:t>
            </a:r>
            <a:endParaRPr lang="en-GB" dirty="0"/>
          </a:p>
          <a:p>
            <a:pPr marL="0" indent="0">
              <a:buNone/>
            </a:pPr>
            <a:r>
              <a:rPr lang="en-US" dirty="0"/>
              <a:t>Nor harmless worms that creep. </a:t>
            </a:r>
            <a:endParaRPr lang="en-GB" dirty="0"/>
          </a:p>
          <a:p>
            <a:pPr marL="0" indent="0">
              <a:buNone/>
            </a:pPr>
            <a:r>
              <a:rPr lang="en-US" dirty="0"/>
              <a:t> </a:t>
            </a:r>
            <a:endParaRPr lang="en-GB" dirty="0"/>
          </a:p>
          <a:p>
            <a:pPr marL="0" indent="0">
              <a:buNone/>
            </a:pPr>
            <a:endParaRPr lang="en-US" dirty="0"/>
          </a:p>
          <a:p>
            <a:pPr marL="0" indent="0">
              <a:buNone/>
            </a:pPr>
            <a:r>
              <a:rPr lang="en-US" dirty="0"/>
              <a:t>Christina Georgina Rossetti</a:t>
            </a:r>
          </a:p>
          <a:p>
            <a:pPr marL="0" indent="0">
              <a:buNone/>
            </a:pPr>
            <a:endParaRPr lang="en-US" dirty="0"/>
          </a:p>
        </p:txBody>
      </p:sp>
      <p:pic>
        <p:nvPicPr>
          <p:cNvPr id="6" name="Picture 5">
            <a:extLst>
              <a:ext uri="{FF2B5EF4-FFF2-40B4-BE49-F238E27FC236}">
                <a16:creationId xmlns:a16="http://schemas.microsoft.com/office/drawing/2014/main" id="{6489971D-DE45-E7DD-AB8D-81C156A3FB8C}"/>
              </a:ext>
            </a:extLst>
          </p:cNvPr>
          <p:cNvPicPr>
            <a:picLocks noChangeAspect="1"/>
          </p:cNvPicPr>
          <p:nvPr/>
        </p:nvPicPr>
        <p:blipFill>
          <a:blip r:embed="rId2"/>
          <a:stretch>
            <a:fillRect/>
          </a:stretch>
        </p:blipFill>
        <p:spPr>
          <a:xfrm>
            <a:off x="6335329" y="1299562"/>
            <a:ext cx="5018471" cy="4311644"/>
          </a:xfrm>
          <a:prstGeom prst="rect">
            <a:avLst/>
          </a:prstGeom>
        </p:spPr>
      </p:pic>
      <p:sp>
        <p:nvSpPr>
          <p:cNvPr id="4" name="TextBox 3">
            <a:extLst>
              <a:ext uri="{FF2B5EF4-FFF2-40B4-BE49-F238E27FC236}">
                <a16:creationId xmlns:a16="http://schemas.microsoft.com/office/drawing/2014/main" id="{AE0C72B0-4953-DF0D-3634-6350DCFF2E59}"/>
              </a:ext>
            </a:extLst>
          </p:cNvPr>
          <p:cNvSpPr txBox="1"/>
          <p:nvPr/>
        </p:nvSpPr>
        <p:spPr>
          <a:xfrm>
            <a:off x="2938072" y="2098623"/>
            <a:ext cx="809469" cy="369332"/>
          </a:xfrm>
          <a:prstGeom prst="rect">
            <a:avLst/>
          </a:prstGeom>
          <a:noFill/>
          <a:ln w="38100">
            <a:solidFill>
              <a:schemeClr val="accent2">
                <a:lumMod val="75000"/>
              </a:schemeClr>
            </a:solidFill>
          </a:ln>
        </p:spPr>
        <p:txBody>
          <a:bodyPr wrap="square" rtlCol="0">
            <a:spAutoFit/>
          </a:bodyPr>
          <a:lstStyle/>
          <a:p>
            <a:endParaRPr lang="en-GB" dirty="0"/>
          </a:p>
        </p:txBody>
      </p:sp>
      <p:sp>
        <p:nvSpPr>
          <p:cNvPr id="5" name="TextBox 4">
            <a:extLst>
              <a:ext uri="{FF2B5EF4-FFF2-40B4-BE49-F238E27FC236}">
                <a16:creationId xmlns:a16="http://schemas.microsoft.com/office/drawing/2014/main" id="{B28301E1-93D7-5084-FFE3-EABACE397B95}"/>
              </a:ext>
            </a:extLst>
          </p:cNvPr>
          <p:cNvSpPr txBox="1"/>
          <p:nvPr/>
        </p:nvSpPr>
        <p:spPr>
          <a:xfrm>
            <a:off x="2443397" y="2467955"/>
            <a:ext cx="1184223" cy="369332"/>
          </a:xfrm>
          <a:prstGeom prst="rect">
            <a:avLst/>
          </a:prstGeom>
          <a:noFill/>
          <a:ln w="38100">
            <a:solidFill>
              <a:schemeClr val="accent2">
                <a:lumMod val="75000"/>
              </a:schemeClr>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5AFC7EE2-B0D2-0FA0-6FCC-A6458BE2FD3E}"/>
              </a:ext>
            </a:extLst>
          </p:cNvPr>
          <p:cNvSpPr txBox="1"/>
          <p:nvPr/>
        </p:nvSpPr>
        <p:spPr>
          <a:xfrm>
            <a:off x="3867462" y="3252866"/>
            <a:ext cx="1439056" cy="419724"/>
          </a:xfrm>
          <a:prstGeom prst="rect">
            <a:avLst/>
          </a:prstGeom>
          <a:noFill/>
          <a:ln w="57150">
            <a:solidFill>
              <a:srgbClr val="FFFF00"/>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EFF80788-1CCE-94A7-19BA-3A797515FA14}"/>
              </a:ext>
            </a:extLst>
          </p:cNvPr>
          <p:cNvSpPr txBox="1"/>
          <p:nvPr/>
        </p:nvSpPr>
        <p:spPr>
          <a:xfrm>
            <a:off x="2578308" y="3252866"/>
            <a:ext cx="764499" cy="419724"/>
          </a:xfrm>
          <a:prstGeom prst="rect">
            <a:avLst/>
          </a:prstGeom>
          <a:noFill/>
          <a:ln w="38100">
            <a:solidFill>
              <a:srgbClr val="FFFF00"/>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A65400A1-1A93-BACE-F70C-1F0FA110F5F7}"/>
              </a:ext>
            </a:extLst>
          </p:cNvPr>
          <p:cNvSpPr txBox="1"/>
          <p:nvPr/>
        </p:nvSpPr>
        <p:spPr>
          <a:xfrm>
            <a:off x="4392118" y="3672590"/>
            <a:ext cx="1094282" cy="419724"/>
          </a:xfrm>
          <a:prstGeom prst="rect">
            <a:avLst/>
          </a:prstGeom>
          <a:noFill/>
          <a:ln w="38100">
            <a:solidFill>
              <a:schemeClr val="accent6">
                <a:lumMod val="75000"/>
              </a:schemeClr>
            </a:solidFill>
          </a:ln>
        </p:spPr>
        <p:txBody>
          <a:bodyPr wrap="square" rtlCol="0">
            <a:spAutoFit/>
          </a:bodyPr>
          <a:lstStyle/>
          <a:p>
            <a:endParaRPr lang="en-GB" dirty="0"/>
          </a:p>
        </p:txBody>
      </p:sp>
      <p:pic>
        <p:nvPicPr>
          <p:cNvPr id="10" name="Content Placeholder 4" descr="A close up of a book&#10;&#10;Description automatically generated">
            <a:extLst>
              <a:ext uri="{FF2B5EF4-FFF2-40B4-BE49-F238E27FC236}">
                <a16:creationId xmlns:a16="http://schemas.microsoft.com/office/drawing/2014/main" id="{3CCE53A3-8264-3041-1AB3-5770A2D1A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0925" y="208105"/>
            <a:ext cx="1028178" cy="1250825"/>
          </a:xfrm>
          <a:prstGeom prst="rect">
            <a:avLst/>
          </a:prstGeom>
        </p:spPr>
      </p:pic>
    </p:spTree>
    <p:extLst>
      <p:ext uri="{BB962C8B-B14F-4D97-AF65-F5344CB8AC3E}">
        <p14:creationId xmlns:p14="http://schemas.microsoft.com/office/powerpoint/2010/main" val="210297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A17B-D141-CF15-0173-30EC4E0BAA98}"/>
              </a:ext>
            </a:extLst>
          </p:cNvPr>
          <p:cNvSpPr>
            <a:spLocks noGrp="1"/>
          </p:cNvSpPr>
          <p:nvPr>
            <p:ph type="title"/>
          </p:nvPr>
        </p:nvSpPr>
        <p:spPr/>
        <p:txBody>
          <a:bodyPr/>
          <a:lstStyle/>
          <a:p>
            <a:endParaRPr lang="en-GB"/>
          </a:p>
        </p:txBody>
      </p:sp>
      <p:pic>
        <p:nvPicPr>
          <p:cNvPr id="4" name="Content Placeholder 3" descr="A person lying in a bed&#10;&#10;Description automatically generated with medium confidence">
            <a:extLst>
              <a:ext uri="{FF2B5EF4-FFF2-40B4-BE49-F238E27FC236}">
                <a16:creationId xmlns:a16="http://schemas.microsoft.com/office/drawing/2014/main" id="{5C95655C-2410-C3F7-6F05-A553884799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834" y="294305"/>
            <a:ext cx="7066723" cy="6248266"/>
          </a:xfrm>
          <a:prstGeom prst="rect">
            <a:avLst/>
          </a:prstGeom>
        </p:spPr>
      </p:pic>
    </p:spTree>
    <p:extLst>
      <p:ext uri="{BB962C8B-B14F-4D97-AF65-F5344CB8AC3E}">
        <p14:creationId xmlns:p14="http://schemas.microsoft.com/office/powerpoint/2010/main" val="9503531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2|9.8|6.2|20.7|181.9"/>
</p:tagLst>
</file>

<file path=ppt/tags/tag2.xml><?xml version="1.0" encoding="utf-8"?>
<p:tagLst xmlns:a="http://schemas.openxmlformats.org/drawingml/2006/main" xmlns:r="http://schemas.openxmlformats.org/officeDocument/2006/relationships" xmlns:p="http://schemas.openxmlformats.org/presentationml/2006/main">
  <p:tag name="TIMING" val="|228.6|1.2|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TotalTime>
  <Words>3090</Words>
  <Application>Microsoft Office PowerPoint</Application>
  <PresentationFormat>Widescreen</PresentationFormat>
  <Paragraphs>318</Paragraphs>
  <Slides>58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Aptos</vt:lpstr>
      <vt:lpstr>Aptos Display</vt:lpstr>
      <vt:lpstr>Arial</vt:lpstr>
      <vt:lpstr>Calibri</vt:lpstr>
      <vt:lpstr>Lato</vt:lpstr>
      <vt:lpstr>Open Sans</vt:lpstr>
      <vt:lpstr>Poets Electra</vt:lpstr>
      <vt:lpstr>Times New Roman</vt:lpstr>
      <vt:lpstr>Wingdings</vt:lpstr>
      <vt:lpstr>Office Theme</vt:lpstr>
      <vt:lpstr>   Opening Doors to Ambitious Primary English Melbourne School December 2nd, 2024 </vt:lpstr>
      <vt:lpstr>Principles and Strategies for Ambitious English</vt:lpstr>
      <vt:lpstr>Opening Doors Network </vt:lpstr>
      <vt:lpstr>Principles and Strategies for Equity and Excellence</vt:lpstr>
      <vt:lpstr>Quality Text to Quality Writing</vt:lpstr>
      <vt:lpstr>Marty Woodlouse</vt:lpstr>
      <vt:lpstr>PowerPoint Presentation</vt:lpstr>
      <vt:lpstr>‘mood’ is sensed in reader response... it takes practice to search for it and feel it</vt:lpstr>
      <vt:lpstr>PowerPoint Presentation</vt:lpstr>
      <vt:lpstr>From ‘Metamorphosis’ by Franz Kafka</vt:lpstr>
      <vt:lpstr>Opening Doors to Quality Writing - Crown House Publishing</vt:lpstr>
      <vt:lpstr>PowerPoint Presentation</vt:lpstr>
      <vt:lpstr>The Joy of Writing From The Path by Chloe, Coastlands School. Year 5</vt:lpstr>
      <vt:lpstr>From ‘The Path’ by Edward Thomas</vt:lpstr>
      <vt:lpstr>PowerPoint Presentation</vt:lpstr>
      <vt:lpstr>Prof. Timothy Shanahan University of Illinois</vt:lpstr>
      <vt:lpstr>Chapter 7, page 80</vt:lpstr>
      <vt:lpstr>An Emerging Rationale for Challenging Texts</vt:lpstr>
      <vt:lpstr>PowerPoint Presentation</vt:lpstr>
      <vt:lpstr>From Sydney Wind by Joe Foxall,  Charlbury Primary</vt:lpstr>
      <vt:lpstr>Detailed Case Study</vt:lpstr>
      <vt:lpstr>PowerPoint Presentation</vt:lpstr>
      <vt:lpstr>PowerPoint Presentation</vt:lpstr>
      <vt:lpstr>Frightening or Funny? Opening Doors Continuum Lines</vt:lpstr>
      <vt:lpstr>The Zoom in Effect</vt:lpstr>
      <vt:lpstr>Vocabulary and Meaning Concept: Image-Making</vt:lpstr>
      <vt:lpstr>PowerPoint Presentation</vt:lpstr>
      <vt:lpstr>Concepts </vt:lpstr>
      <vt:lpstr>From ‘How Texts Teach What Readers Learn’ by Margaret Meek quoted in ‘Opening Doors to Ambitious Primary English’</vt:lpstr>
      <vt:lpstr>Taster Draft</vt:lpstr>
      <vt:lpstr>Taster Drafts - Predictions</vt:lpstr>
      <vt:lpstr>The Meaning is in The Reading</vt:lpstr>
      <vt:lpstr>Deep Objectives Can you begin to understand how a poet creates an original fantasy creature?</vt:lpstr>
      <vt:lpstr>PowerPoint Presentation</vt:lpstr>
      <vt:lpstr>PowerPoint Presentation</vt:lpstr>
      <vt:lpstr>Link Reading</vt:lpstr>
      <vt:lpstr>Link Reading </vt:lpstr>
      <vt:lpstr>Wings to Fly Writing Can you create your own fantasy creature? James Reeves calls his collection ‘Prefabulous Animiles’</vt:lpstr>
      <vt:lpstr>Other Writing Ideas: images feed imagination</vt:lpstr>
      <vt:lpstr>From chapter 7, page 80 ‘Opening Doors to Ambitious Primary English’</vt:lpstr>
      <vt:lpstr>Pupils’ work unit links Bob Cox - Crown House Publishing</vt:lpstr>
      <vt:lpstr>PowerPoint Presentation</vt:lpstr>
      <vt:lpstr> Mary Myatt’s foreword </vt:lpstr>
      <vt:lpstr>Little Women by Louisa May Alcott Context</vt:lpstr>
      <vt:lpstr>PowerPoint Presentation</vt:lpstr>
      <vt:lpstr>Noticed, Noted, Not Sure</vt:lpstr>
      <vt:lpstr> The drama continues……..</vt:lpstr>
      <vt:lpstr>PowerPoint Presentation</vt:lpstr>
      <vt:lpstr>Other ideas for quality text to quality writing</vt:lpstr>
      <vt:lpstr>Overviews</vt:lpstr>
      <vt:lpstr>From ‘The Wonder Institute News’ by Kirsty McMurdo, TL Leader May 2024   One-Family-Issue-16_compressed.pdf (wlp.education) </vt:lpstr>
      <vt:lpstr>Free Unit from Leah Crawford Seven Ages of Man</vt:lpstr>
      <vt:lpstr>Free Resources</vt:lpstr>
      <vt:lpstr>Principles and Strategies for Equity and Excellence</vt:lpstr>
      <vt:lpstr>PowerPoint Presentation</vt:lpstr>
      <vt:lpstr>From The Owl and the Pussycat by Edward Lear</vt:lpstr>
      <vt:lpstr>From What is a Bong Tree by Michael Rosen. P315 Lecture 2007 at the Centre for Language in Primary Education</vt:lpstr>
      <vt:lpstr>From the Foreword to Opening Doors to Ambitious Primary English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Cox</dc:creator>
  <cp:lastModifiedBy>Robert Cox</cp:lastModifiedBy>
  <cp:revision>1</cp:revision>
  <dcterms:created xsi:type="dcterms:W3CDTF">2024-11-27T11:29:58Z</dcterms:created>
  <dcterms:modified xsi:type="dcterms:W3CDTF">2024-12-02T18:07:39Z</dcterms:modified>
</cp:coreProperties>
</file>