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3"/>
  </p:sldMasterIdLst>
  <p:notesMasterIdLst>
    <p:notesMasterId r:id="rId22"/>
  </p:notesMasterIdLst>
  <p:sldIdLst>
    <p:sldId id="256" r:id="rId4"/>
    <p:sldId id="258" r:id="rId5"/>
    <p:sldId id="260" r:id="rId6"/>
    <p:sldId id="259" r:id="rId7"/>
    <p:sldId id="267" r:id="rId8"/>
    <p:sldId id="266" r:id="rId9"/>
    <p:sldId id="273" r:id="rId10"/>
    <p:sldId id="274" r:id="rId11"/>
    <p:sldId id="263" r:id="rId12"/>
    <p:sldId id="264" r:id="rId13"/>
    <p:sldId id="268" r:id="rId14"/>
    <p:sldId id="269" r:id="rId15"/>
    <p:sldId id="265" r:id="rId16"/>
    <p:sldId id="271" r:id="rId17"/>
    <p:sldId id="279" r:id="rId18"/>
    <p:sldId id="277" r:id="rId19"/>
    <p:sldId id="278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79772" autoAdjust="0"/>
  </p:normalViewPr>
  <p:slideViewPr>
    <p:cSldViewPr snapToGrid="0">
      <p:cViewPr varScale="1">
        <p:scale>
          <a:sx n="50" d="100"/>
          <a:sy n="50" d="100"/>
        </p:scale>
        <p:origin x="10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626FA9-A169-48F4-BE51-3B46B8E9438A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B659059-94F4-4E70-923F-8F83059C2682}">
      <dgm:prSet/>
      <dgm:spPr/>
      <dgm:t>
        <a:bodyPr/>
        <a:lstStyle/>
        <a:p>
          <a:r>
            <a:rPr lang="en-US" dirty="0"/>
            <a:t>How can we support subject knowledge and confidence?</a:t>
          </a:r>
        </a:p>
      </dgm:t>
    </dgm:pt>
    <dgm:pt modelId="{3A44DA3A-7CED-4195-A9DD-FA55D308B69A}" type="parTrans" cxnId="{37686594-ED88-49A4-A553-025A3764B18E}">
      <dgm:prSet/>
      <dgm:spPr/>
      <dgm:t>
        <a:bodyPr/>
        <a:lstStyle/>
        <a:p>
          <a:endParaRPr lang="en-US"/>
        </a:p>
      </dgm:t>
    </dgm:pt>
    <dgm:pt modelId="{FDD901B7-BB11-4923-9D0F-D61CCE0BC812}" type="sibTrans" cxnId="{37686594-ED88-49A4-A553-025A3764B18E}">
      <dgm:prSet/>
      <dgm:spPr/>
      <dgm:t>
        <a:bodyPr/>
        <a:lstStyle/>
        <a:p>
          <a:endParaRPr lang="en-US"/>
        </a:p>
      </dgm:t>
    </dgm:pt>
    <dgm:pt modelId="{2A78E7D6-9F54-45C2-A6AC-59B3638B92D1}">
      <dgm:prSet/>
      <dgm:spPr/>
      <dgm:t>
        <a:bodyPr/>
        <a:lstStyle/>
        <a:p>
          <a:r>
            <a:rPr lang="en-US"/>
            <a:t>How might units be embedded through a setting?</a:t>
          </a:r>
        </a:p>
      </dgm:t>
    </dgm:pt>
    <dgm:pt modelId="{C09976BA-83B1-4C6D-A09C-859D139FB24F}" type="parTrans" cxnId="{A31FD814-D124-488D-A2AB-945E499AF8A0}">
      <dgm:prSet/>
      <dgm:spPr/>
      <dgm:t>
        <a:bodyPr/>
        <a:lstStyle/>
        <a:p>
          <a:endParaRPr lang="en-US"/>
        </a:p>
      </dgm:t>
    </dgm:pt>
    <dgm:pt modelId="{C2E951FC-A7D1-4889-8720-EB3B6818A8F6}" type="sibTrans" cxnId="{A31FD814-D124-488D-A2AB-945E499AF8A0}">
      <dgm:prSet/>
      <dgm:spPr/>
      <dgm:t>
        <a:bodyPr/>
        <a:lstStyle/>
        <a:p>
          <a:endParaRPr lang="en-US"/>
        </a:p>
      </dgm:t>
    </dgm:pt>
    <dgm:pt modelId="{4A5C9899-AD15-40B7-8DFD-BC9D57ED071C}">
      <dgm:prSet/>
      <dgm:spPr/>
      <dgm:t>
        <a:bodyPr/>
        <a:lstStyle/>
        <a:p>
          <a:r>
            <a:rPr lang="en-US"/>
            <a:t>How might a network of OD schools support each other?</a:t>
          </a:r>
        </a:p>
      </dgm:t>
    </dgm:pt>
    <dgm:pt modelId="{659BF219-2119-49A1-ADBB-0CF4ACC2A9BB}" type="parTrans" cxnId="{015401F1-E32A-46D4-B3C8-8894AD713A58}">
      <dgm:prSet/>
      <dgm:spPr/>
      <dgm:t>
        <a:bodyPr/>
        <a:lstStyle/>
        <a:p>
          <a:endParaRPr lang="en-US"/>
        </a:p>
      </dgm:t>
    </dgm:pt>
    <dgm:pt modelId="{38A08C02-FCB7-4ABE-B8AF-D7272A2E8C7B}" type="sibTrans" cxnId="{015401F1-E32A-46D4-B3C8-8894AD713A58}">
      <dgm:prSet/>
      <dgm:spPr/>
      <dgm:t>
        <a:bodyPr/>
        <a:lstStyle/>
        <a:p>
          <a:endParaRPr lang="en-US"/>
        </a:p>
      </dgm:t>
    </dgm:pt>
    <dgm:pt modelId="{78AECA41-9B33-4341-8E03-E333866A6166}">
      <dgm:prSet/>
      <dgm:spPr/>
      <dgm:t>
        <a:bodyPr/>
        <a:lstStyle/>
        <a:p>
          <a:r>
            <a:rPr lang="en-US"/>
            <a:t>How can we maintain the enjoyment?</a:t>
          </a:r>
        </a:p>
      </dgm:t>
    </dgm:pt>
    <dgm:pt modelId="{525A1036-49DD-4CA4-BEA0-066778007569}" type="sibTrans" cxnId="{8AAB4613-2000-43CD-9304-C8FC6DEB3AAC}">
      <dgm:prSet/>
      <dgm:spPr/>
      <dgm:t>
        <a:bodyPr/>
        <a:lstStyle/>
        <a:p>
          <a:endParaRPr lang="en-US"/>
        </a:p>
      </dgm:t>
    </dgm:pt>
    <dgm:pt modelId="{364452F1-A6C3-4418-B9CD-1A0683D20B97}" type="parTrans" cxnId="{8AAB4613-2000-43CD-9304-C8FC6DEB3AAC}">
      <dgm:prSet/>
      <dgm:spPr/>
      <dgm:t>
        <a:bodyPr/>
        <a:lstStyle/>
        <a:p>
          <a:endParaRPr lang="en-US"/>
        </a:p>
      </dgm:t>
    </dgm:pt>
    <dgm:pt modelId="{59A457F1-D902-46ED-A281-1B982A5E2B59}" type="pres">
      <dgm:prSet presAssocID="{45626FA9-A169-48F4-BE51-3B46B8E9438A}" presName="matrix" presStyleCnt="0">
        <dgm:presLayoutVars>
          <dgm:chMax val="1"/>
          <dgm:dir/>
          <dgm:resizeHandles val="exact"/>
        </dgm:presLayoutVars>
      </dgm:prSet>
      <dgm:spPr/>
    </dgm:pt>
    <dgm:pt modelId="{6E2BD04D-C339-4B4F-B116-117E15487C97}" type="pres">
      <dgm:prSet presAssocID="{45626FA9-A169-48F4-BE51-3B46B8E9438A}" presName="diamond" presStyleLbl="bgShp" presStyleIdx="0" presStyleCnt="1"/>
      <dgm:spPr/>
    </dgm:pt>
    <dgm:pt modelId="{41A5B3DE-2EEC-4DEC-BB4E-FA722EB8A052}" type="pres">
      <dgm:prSet presAssocID="{45626FA9-A169-48F4-BE51-3B46B8E9438A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A6BF972-94B6-4498-928E-785E6A01A3E8}" type="pres">
      <dgm:prSet presAssocID="{45626FA9-A169-48F4-BE51-3B46B8E9438A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DDBCC93-D659-4AF3-A942-EC668C1A9615}" type="pres">
      <dgm:prSet presAssocID="{45626FA9-A169-48F4-BE51-3B46B8E9438A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7D8629F-DDF3-4BBC-97F8-D22D7145B4AF}" type="pres">
      <dgm:prSet presAssocID="{45626FA9-A169-48F4-BE51-3B46B8E9438A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AAB4613-2000-43CD-9304-C8FC6DEB3AAC}" srcId="{45626FA9-A169-48F4-BE51-3B46B8E9438A}" destId="{78AECA41-9B33-4341-8E03-E333866A6166}" srcOrd="3" destOrd="0" parTransId="{364452F1-A6C3-4418-B9CD-1A0683D20B97}" sibTransId="{525A1036-49DD-4CA4-BEA0-066778007569}"/>
    <dgm:cxn modelId="{A31FD814-D124-488D-A2AB-945E499AF8A0}" srcId="{45626FA9-A169-48F4-BE51-3B46B8E9438A}" destId="{2A78E7D6-9F54-45C2-A6AC-59B3638B92D1}" srcOrd="1" destOrd="0" parTransId="{C09976BA-83B1-4C6D-A09C-859D139FB24F}" sibTransId="{C2E951FC-A7D1-4889-8720-EB3B6818A8F6}"/>
    <dgm:cxn modelId="{B9C45C24-4715-4875-B917-7C02AC97AD8D}" type="presOf" srcId="{4A5C9899-AD15-40B7-8DFD-BC9D57ED071C}" destId="{EDDBCC93-D659-4AF3-A942-EC668C1A9615}" srcOrd="0" destOrd="0" presId="urn:microsoft.com/office/officeart/2005/8/layout/matrix3"/>
    <dgm:cxn modelId="{8E2AA144-3742-4F07-8C07-05E82D115E54}" type="presOf" srcId="{45626FA9-A169-48F4-BE51-3B46B8E9438A}" destId="{59A457F1-D902-46ED-A281-1B982A5E2B59}" srcOrd="0" destOrd="0" presId="urn:microsoft.com/office/officeart/2005/8/layout/matrix3"/>
    <dgm:cxn modelId="{A8800370-E48E-4C8B-9417-3C6B7BFBFEB3}" type="presOf" srcId="{2A78E7D6-9F54-45C2-A6AC-59B3638B92D1}" destId="{1A6BF972-94B6-4498-928E-785E6A01A3E8}" srcOrd="0" destOrd="0" presId="urn:microsoft.com/office/officeart/2005/8/layout/matrix3"/>
    <dgm:cxn modelId="{37686594-ED88-49A4-A553-025A3764B18E}" srcId="{45626FA9-A169-48F4-BE51-3B46B8E9438A}" destId="{9B659059-94F4-4E70-923F-8F83059C2682}" srcOrd="0" destOrd="0" parTransId="{3A44DA3A-7CED-4195-A9DD-FA55D308B69A}" sibTransId="{FDD901B7-BB11-4923-9D0F-D61CCE0BC812}"/>
    <dgm:cxn modelId="{0C8C63E9-849B-4F5B-A135-955848FFABA0}" type="presOf" srcId="{9B659059-94F4-4E70-923F-8F83059C2682}" destId="{41A5B3DE-2EEC-4DEC-BB4E-FA722EB8A052}" srcOrd="0" destOrd="0" presId="urn:microsoft.com/office/officeart/2005/8/layout/matrix3"/>
    <dgm:cxn modelId="{015401F1-E32A-46D4-B3C8-8894AD713A58}" srcId="{45626FA9-A169-48F4-BE51-3B46B8E9438A}" destId="{4A5C9899-AD15-40B7-8DFD-BC9D57ED071C}" srcOrd="2" destOrd="0" parTransId="{659BF219-2119-49A1-ADBB-0CF4ACC2A9BB}" sibTransId="{38A08C02-FCB7-4ABE-B8AF-D7272A2E8C7B}"/>
    <dgm:cxn modelId="{54533FF8-9C38-4FE8-AE48-C059797F320A}" type="presOf" srcId="{78AECA41-9B33-4341-8E03-E333866A6166}" destId="{27D8629F-DDF3-4BBC-97F8-D22D7145B4AF}" srcOrd="0" destOrd="0" presId="urn:microsoft.com/office/officeart/2005/8/layout/matrix3"/>
    <dgm:cxn modelId="{80755E31-7091-4325-A1AE-9B6037472D89}" type="presParOf" srcId="{59A457F1-D902-46ED-A281-1B982A5E2B59}" destId="{6E2BD04D-C339-4B4F-B116-117E15487C97}" srcOrd="0" destOrd="0" presId="urn:microsoft.com/office/officeart/2005/8/layout/matrix3"/>
    <dgm:cxn modelId="{FB15BC77-8BB2-4EA1-89BC-F05D02EF3D27}" type="presParOf" srcId="{59A457F1-D902-46ED-A281-1B982A5E2B59}" destId="{41A5B3DE-2EEC-4DEC-BB4E-FA722EB8A052}" srcOrd="1" destOrd="0" presId="urn:microsoft.com/office/officeart/2005/8/layout/matrix3"/>
    <dgm:cxn modelId="{6644DE3C-C8AC-43AE-B33E-938DC459EBE5}" type="presParOf" srcId="{59A457F1-D902-46ED-A281-1B982A5E2B59}" destId="{1A6BF972-94B6-4498-928E-785E6A01A3E8}" srcOrd="2" destOrd="0" presId="urn:microsoft.com/office/officeart/2005/8/layout/matrix3"/>
    <dgm:cxn modelId="{FF3590ED-F84B-4AD1-932C-F669F3C2DE61}" type="presParOf" srcId="{59A457F1-D902-46ED-A281-1B982A5E2B59}" destId="{EDDBCC93-D659-4AF3-A942-EC668C1A9615}" srcOrd="3" destOrd="0" presId="urn:microsoft.com/office/officeart/2005/8/layout/matrix3"/>
    <dgm:cxn modelId="{1F03DA94-7402-4FF5-8A14-E9C3048E6030}" type="presParOf" srcId="{59A457F1-D902-46ED-A281-1B982A5E2B59}" destId="{27D8629F-DDF3-4BBC-97F8-D22D7145B4AF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2BD04D-C339-4B4F-B116-117E15487C97}">
      <dsp:nvSpPr>
        <dsp:cNvPr id="0" name=""/>
        <dsp:cNvSpPr/>
      </dsp:nvSpPr>
      <dsp:spPr>
        <a:xfrm>
          <a:off x="1189591" y="0"/>
          <a:ext cx="5879592" cy="5879592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A5B3DE-2EEC-4DEC-BB4E-FA722EB8A052}">
      <dsp:nvSpPr>
        <dsp:cNvPr id="0" name=""/>
        <dsp:cNvSpPr/>
      </dsp:nvSpPr>
      <dsp:spPr>
        <a:xfrm>
          <a:off x="1748152" y="558561"/>
          <a:ext cx="2293040" cy="2293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How can we support subject knowledge and confidence?</a:t>
          </a:r>
        </a:p>
      </dsp:txBody>
      <dsp:txXfrm>
        <a:off x="1860089" y="670498"/>
        <a:ext cx="2069166" cy="2069166"/>
      </dsp:txXfrm>
    </dsp:sp>
    <dsp:sp modelId="{1A6BF972-94B6-4498-928E-785E6A01A3E8}">
      <dsp:nvSpPr>
        <dsp:cNvPr id="0" name=""/>
        <dsp:cNvSpPr/>
      </dsp:nvSpPr>
      <dsp:spPr>
        <a:xfrm>
          <a:off x="4217580" y="558561"/>
          <a:ext cx="2293040" cy="2293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How might units be embedded through a setting?</a:t>
          </a:r>
        </a:p>
      </dsp:txBody>
      <dsp:txXfrm>
        <a:off x="4329517" y="670498"/>
        <a:ext cx="2069166" cy="2069166"/>
      </dsp:txXfrm>
    </dsp:sp>
    <dsp:sp modelId="{EDDBCC93-D659-4AF3-A942-EC668C1A9615}">
      <dsp:nvSpPr>
        <dsp:cNvPr id="0" name=""/>
        <dsp:cNvSpPr/>
      </dsp:nvSpPr>
      <dsp:spPr>
        <a:xfrm>
          <a:off x="1748152" y="3027989"/>
          <a:ext cx="2293040" cy="2293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How might a network of OD schools support each other?</a:t>
          </a:r>
        </a:p>
      </dsp:txBody>
      <dsp:txXfrm>
        <a:off x="1860089" y="3139926"/>
        <a:ext cx="2069166" cy="2069166"/>
      </dsp:txXfrm>
    </dsp:sp>
    <dsp:sp modelId="{27D8629F-DDF3-4BBC-97F8-D22D7145B4AF}">
      <dsp:nvSpPr>
        <dsp:cNvPr id="0" name=""/>
        <dsp:cNvSpPr/>
      </dsp:nvSpPr>
      <dsp:spPr>
        <a:xfrm>
          <a:off x="4217580" y="3027989"/>
          <a:ext cx="2293040" cy="2293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How can we maintain the enjoyment?</a:t>
          </a:r>
        </a:p>
      </dsp:txBody>
      <dsp:txXfrm>
        <a:off x="4329517" y="3139926"/>
        <a:ext cx="2069166" cy="20691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84B70-F127-4064-92E5-7DD78CFD3F80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31E52-ACA4-4EBE-ABE5-ECF674CF3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557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31E52-ACA4-4EBE-ABE5-ECF674CF391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78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31E52-ACA4-4EBE-ABE5-ECF674CF391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350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31E52-ACA4-4EBE-ABE5-ECF674CF391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369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31E52-ACA4-4EBE-ABE5-ECF674CF391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33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31E52-ACA4-4EBE-ABE5-ECF674CF391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560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31E52-ACA4-4EBE-ABE5-ECF674CF391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631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31E52-ACA4-4EBE-ABE5-ECF674CF391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30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31E52-ACA4-4EBE-ABE5-ECF674CF391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692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965A7A7B-B71A-428D-833F-0F3507A6DB13}" type="datetimeFigureOut">
              <a:rPr lang="en-US" dirty="0"/>
              <a:t>10/10/2024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29534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8F9EB-9D34-4B41-B66C-5FAF50876D2D}" type="datetimeFigureOut">
              <a:rPr lang="en-US" dirty="0"/>
              <a:t>10/10/2024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113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9A26-CAA1-4690-8C1F-1641B1B97745}" type="datetimeFigureOut">
              <a:rPr lang="en-US" dirty="0"/>
              <a:t>10/10/2024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63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5CF65307-640F-4AE7-B0BE-50C709AD86C5}" type="datetimeFigureOut">
              <a:rPr lang="en-US" dirty="0"/>
              <a:t>10/10/2024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426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A1F9-1F0F-4C65-8F6E-9729B924AAAC}" type="datetimeFigureOut">
              <a:rPr lang="en-US" dirty="0"/>
              <a:t>10/10/2024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93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202278E8-5F4B-47D5-A617-8CCDF75D6A33}" type="datetimeFigureOut">
              <a:rPr lang="en-US" dirty="0"/>
              <a:t>10/10/2024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709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16AAFA52-7A21-407F-8339-40DF182D7460}" type="datetimeFigureOut">
              <a:rPr lang="en-US" dirty="0"/>
              <a:t>10/10/2024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64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0335-1C1A-4243-9BDD-9630C417D284}" type="datetimeFigureOut">
              <a:rPr lang="en-US" dirty="0"/>
              <a:t>10/10/2024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619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513F-8EBD-4612-96F4-CC3E309609AF}" type="datetimeFigureOut">
              <a:rPr lang="en-US" dirty="0"/>
              <a:t>10/10/2024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858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6E6483A1-31A8-47A2-AB0A-53A7803D5EBF}" type="datetimeFigureOut">
              <a:rPr lang="en-US" dirty="0"/>
              <a:t>10/10/2024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20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6D8810B9-2C7C-4CAF-99E2-617AE20BA331}" type="datetimeFigureOut">
              <a:rPr lang="en-US" dirty="0"/>
              <a:t>10/10/2024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024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93E0A-5177-400C-87C9-C93AF466EC49}" type="datetimeFigureOut">
              <a:rPr lang="en-US" dirty="0"/>
              <a:t>10/10/2024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17615-2DB4-4DAA-9DE3-B2B689A846E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741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b="0"/>
              <a:t>An evaluation of Opening Doors - the story so far</a:t>
            </a:r>
            <a:endParaRPr lang="en-US" sz="2900"/>
          </a:p>
          <a:p>
            <a:pPr>
              <a:lnSpc>
                <a:spcPct val="90000"/>
              </a:lnSpc>
            </a:pPr>
            <a:endParaRPr lang="en-US" sz="29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Dr Verity Jones					Verity6.Jones@UWE.ac.uk</a:t>
            </a:r>
          </a:p>
          <a:p>
            <a:r>
              <a:rPr lang="en-US" dirty="0"/>
              <a:t>Associate Professor</a:t>
            </a:r>
          </a:p>
          <a:p>
            <a:r>
              <a:rPr lang="en-US" dirty="0"/>
              <a:t>UWE, Bristol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C31966EE-EA7A-16CB-92D8-130C6932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A7B2863-B1B3-4E51-9FDD-A19236226291}" type="datetime1">
              <a:rPr lang="en-US"/>
              <a:pPr>
                <a:spcAft>
                  <a:spcPts val="600"/>
                </a:spcAft>
              </a:pPr>
              <a:t>10/10/2024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40AA5757-9F18-9304-1279-B1E6A470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6F65918F-D5D2-66FB-AD65-7DE6E6C1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pic>
        <p:nvPicPr>
          <p:cNvPr id="5" name="Picture 4" descr="A red sign with white text&#10;&#10;Description automatically generated">
            <a:extLst>
              <a:ext uri="{FF2B5EF4-FFF2-40B4-BE49-F238E27FC236}">
                <a16:creationId xmlns:a16="http://schemas.microsoft.com/office/drawing/2014/main" id="{0D777119-3D3D-81F9-B4D0-8CF6817F7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7530" y="-3246"/>
            <a:ext cx="2580015" cy="1286184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59B777-9537-03EC-646D-6EFA58A91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55" y="1871442"/>
            <a:ext cx="12192000" cy="21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D61B7-7D71-FC1E-F2B1-A39B633E3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en-US" dirty="0"/>
              <a:t>Data Analysis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3C66A-9FBD-3C4F-A3B3-D55FC6700A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None/>
            </a:pPr>
            <a:r>
              <a:rPr lang="en-GB" sz="2200" b="0" dirty="0">
                <a:highlight>
                  <a:srgbClr val="FFFFFF"/>
                </a:highlight>
              </a:rPr>
              <a:t>Data was thematically analysed as informed by Braun and Clarke (2006; 2022)</a:t>
            </a:r>
            <a:endParaRPr lang="en-US" sz="2200" b="0" dirty="0"/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GB" sz="2200" b="0" dirty="0">
                <a:highlight>
                  <a:srgbClr val="FFFFFF"/>
                </a:highlight>
              </a:rPr>
              <a:t>Setting up</a:t>
            </a:r>
            <a:endParaRPr lang="en-US" sz="2200" b="0" dirty="0"/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GB" sz="2200" dirty="0">
                <a:highlight>
                  <a:srgbClr val="FFFFFF"/>
                </a:highlight>
              </a:rPr>
              <a:t>Challenges 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GB" sz="2200" dirty="0">
                <a:highlight>
                  <a:srgbClr val="FFFFFF"/>
                </a:highlight>
              </a:rPr>
              <a:t>Pupil's response</a:t>
            </a:r>
            <a:endParaRPr lang="en-US" sz="2200" dirty="0"/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GB" sz="2200" b="0" dirty="0">
                <a:highlight>
                  <a:srgbClr val="FFFFFF"/>
                </a:highlight>
              </a:rPr>
              <a:t>Teacher autonomy  - the personal in the professional (Cremin, 2022) </a:t>
            </a:r>
            <a:endParaRPr lang="en-US" sz="2200" b="0" dirty="0"/>
          </a:p>
        </p:txBody>
      </p:sp>
      <p:pic>
        <p:nvPicPr>
          <p:cNvPr id="4" name="Content Placeholder 3" descr="Multicolored tangled and untangled wire">
            <a:extLst>
              <a:ext uri="{FF2B5EF4-FFF2-40B4-BE49-F238E27FC236}">
                <a16:creationId xmlns:a16="http://schemas.microsoft.com/office/drawing/2014/main" id="{F4C5EA31-CDF3-B9E4-5015-54D3220BCA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45238" y="2678907"/>
            <a:ext cx="4938712" cy="3292474"/>
          </a:xfrm>
        </p:spPr>
      </p:pic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808A405E-1106-CAE1-2A74-732FE2FFF5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6A7C63D-7CA4-400D-A40D-02FA763A50C5}" type="datetime1">
              <a:rPr lang="en-US"/>
              <a:pPr>
                <a:spcAft>
                  <a:spcPts val="600"/>
                </a:spcAft>
              </a:pPr>
              <a:t>10/10/2024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EE86DC8-32BE-1D86-DC9C-794FC6E1E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08892573-683B-5F35-019A-4C72F9BA5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87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E327F-4C4C-854A-3BF2-453EE434F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Why and the How: Setting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BB05A-3385-96C1-CBE3-5A2E3C996C8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Word of mouth – impact, poetry</a:t>
            </a:r>
          </a:p>
          <a:p>
            <a:r>
              <a:rPr lang="en-GB" dirty="0"/>
              <a:t>Starting in one class</a:t>
            </a:r>
          </a:p>
          <a:p>
            <a:r>
              <a:rPr lang="en-GB" dirty="0"/>
              <a:t>Starting in one year group</a:t>
            </a:r>
          </a:p>
          <a:p>
            <a:r>
              <a:rPr lang="en-GB" dirty="0"/>
              <a:t>Starting in KS2</a:t>
            </a:r>
          </a:p>
          <a:p>
            <a:r>
              <a:rPr lang="en-GB" dirty="0"/>
              <a:t>Dipping in and out of units</a:t>
            </a:r>
          </a:p>
        </p:txBody>
      </p:sp>
      <p:pic>
        <p:nvPicPr>
          <p:cNvPr id="9" name="Content Placeholder 8" descr="Colorful tapes art">
            <a:extLst>
              <a:ext uri="{FF2B5EF4-FFF2-40B4-BE49-F238E27FC236}">
                <a16:creationId xmlns:a16="http://schemas.microsoft.com/office/drawing/2014/main" id="{FCC8F6F1-9F59-F5A1-399D-1E537B567B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8" y="2678907"/>
            <a:ext cx="4938712" cy="3292474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A5955-FB7C-B182-2966-A0B5F28F1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D326-3AC1-40CF-9D42-FAFD5E12D5B6}" type="datetime1">
              <a:rPr lang="en-US" smtClean="0"/>
              <a:t>10/10/2024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D37EF5-8F24-9A59-7FB5-E649A9FD5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E59C49-EBD8-27DE-5EB4-46E110096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886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78CB3-DA6B-82EA-667B-718D6E983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Extending into Key Stage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A2E68-4865-E224-0F8E-E90A7D5A2E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</a:rPr>
              <a:t>‘It’s sticking because we start early and build’</a:t>
            </a:r>
          </a:p>
          <a:p>
            <a:pPr marL="0" indent="0">
              <a:buNone/>
            </a:pPr>
            <a:endParaRPr lang="en-US" sz="4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Where did you start? 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Did it work?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Would you change it?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DC40E-FFD0-FC20-6786-5BE3234A3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72F2-3141-41B5-8B55-3D6D0954C3DF}" type="datetime1">
              <a:rPr lang="en-US" smtClean="0"/>
              <a:t>10/10/2024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80D7B-A32B-9405-7398-D6D3EE3A4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37695-53F1-18BD-1331-5A966D3F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12</a:t>
            </a:fld>
            <a:endParaRPr lang="en-US" dirty="0"/>
          </a:p>
        </p:txBody>
      </p:sp>
      <p:pic>
        <p:nvPicPr>
          <p:cNvPr id="13" name="Picture 12" descr="Kids sitting in class">
            <a:extLst>
              <a:ext uri="{FF2B5EF4-FFF2-40B4-BE49-F238E27FC236}">
                <a16:creationId xmlns:a16="http://schemas.microsoft.com/office/drawing/2014/main" id="{32C518A6-469A-1E20-35F8-8B4B6D152F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36" y="2594037"/>
            <a:ext cx="49377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69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09EA013-B186-7ABF-E555-7E4D52256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anchor="t">
            <a:normAutofit/>
          </a:bodyPr>
          <a:lstStyle/>
          <a:p>
            <a:r>
              <a:rPr lang="en-US" dirty="0"/>
              <a:t>Choice of Units</a:t>
            </a:r>
          </a:p>
        </p:txBody>
      </p:sp>
      <p:pic>
        <p:nvPicPr>
          <p:cNvPr id="4" name="Content Placeholder 3" descr="A close-up of words&#10;&#10;Description automatically generated">
            <a:extLst>
              <a:ext uri="{FF2B5EF4-FFF2-40B4-BE49-F238E27FC236}">
                <a16:creationId xmlns:a16="http://schemas.microsoft.com/office/drawing/2014/main" id="{21770656-05FC-E89E-37BD-205E46C8286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tretch/>
        </p:blipFill>
        <p:spPr>
          <a:xfrm>
            <a:off x="3611880" y="985096"/>
            <a:ext cx="8327527" cy="5371254"/>
          </a:xfrm>
          <a:noFill/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39DFFB8-8F4E-40C1-33BF-6BA37E82D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/>
          <a:p>
            <a:r>
              <a:rPr lang="en-US" sz="2800" dirty="0"/>
              <a:t>Why do you use the units found in your planning?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B533E01-8FCE-01EE-88C8-48B5E9D53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3F854B0-F0FC-4F1E-9A40-DFDBD94F1424}" type="datetime1">
              <a:rPr lang="en-US"/>
              <a:pPr>
                <a:spcAft>
                  <a:spcPts val="600"/>
                </a:spcAft>
              </a:pPr>
              <a:t>10/10/2024</a:t>
            </a:fld>
            <a:endParaRPr lang="en-US"/>
          </a:p>
        </p:txBody>
      </p:sp>
      <p:sp>
        <p:nvSpPr>
          <p:cNvPr id="22" name="Footer Placeholder 5">
            <a:extLst>
              <a:ext uri="{FF2B5EF4-FFF2-40B4-BE49-F238E27FC236}">
                <a16:creationId xmlns:a16="http://schemas.microsoft.com/office/drawing/2014/main" id="{94014B5D-BA17-BAC1-8D3F-DCED35922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74E3D58-BABB-ECA0-6E37-0CDEFA50E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77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F2840-AD09-9077-97BA-0617399D3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en-GB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37F96-239F-65CD-B326-95E29D77C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000"/>
              <a:t>Training with the OD team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/>
              <a:t> </a:t>
            </a:r>
          </a:p>
          <a:p>
            <a:pPr>
              <a:lnSpc>
                <a:spcPct val="100000"/>
              </a:lnSpc>
            </a:pPr>
            <a:r>
              <a:rPr lang="en-GB" sz="2000"/>
              <a:t>Mentors within school to cascade </a:t>
            </a:r>
          </a:p>
          <a:p>
            <a:pPr>
              <a:lnSpc>
                <a:spcPct val="100000"/>
              </a:lnSpc>
            </a:pPr>
            <a:endParaRPr lang="en-GB" sz="2000"/>
          </a:p>
          <a:p>
            <a:pPr>
              <a:lnSpc>
                <a:spcPct val="100000"/>
              </a:lnSpc>
            </a:pPr>
            <a:r>
              <a:rPr lang="en-GB" sz="2000"/>
              <a:t>Observations support less confident colleagues</a:t>
            </a:r>
          </a:p>
          <a:p>
            <a:pPr>
              <a:lnSpc>
                <a:spcPct val="100000"/>
              </a:lnSpc>
            </a:pPr>
            <a:endParaRPr lang="en-GB" sz="2000"/>
          </a:p>
          <a:p>
            <a:pPr marL="0" indent="0">
              <a:lnSpc>
                <a:spcPct val="100000"/>
              </a:lnSpc>
              <a:buNone/>
            </a:pPr>
            <a:r>
              <a:rPr lang="en-GB" sz="2000"/>
              <a:t>How have you supported training through your school?</a:t>
            </a:r>
          </a:p>
        </p:txBody>
      </p:sp>
      <p:pic>
        <p:nvPicPr>
          <p:cNvPr id="9" name="Content Placeholder 8" descr="People laughing">
            <a:extLst>
              <a:ext uri="{FF2B5EF4-FFF2-40B4-BE49-F238E27FC236}">
                <a16:creationId xmlns:a16="http://schemas.microsoft.com/office/drawing/2014/main" id="{ED298764-06C6-E821-B989-E51EE4C773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5" b="1"/>
          <a:stretch/>
        </p:blipFill>
        <p:spPr>
          <a:xfrm>
            <a:off x="6345936" y="2478024"/>
            <a:ext cx="4937760" cy="3694176"/>
          </a:xfr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59A8D8-C1C7-CF8B-15CA-ECE1CCC92D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D98618C-1405-4CEA-8799-F84B56B6CCD1}" type="datetime1">
              <a:rPr lang="en-US" smtClean="0"/>
              <a:pPr>
                <a:spcAft>
                  <a:spcPts val="600"/>
                </a:spcAft>
              </a:pPr>
              <a:t>10/10/2024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9A0C391A-999D-895C-91F5-3E25A4067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F5906-E7AB-CC00-A9DD-ED9DA9841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82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F2840-AD09-9077-97BA-0617399D3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en-GB" dirty="0"/>
              <a:t>Supports deeper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37F96-239F-65CD-B326-95E29D77C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800" i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Thinking out loud, asking questions and pondering is a crucial step to developing a viewpoint and being able to argue your point. This is developing critical thinking</a:t>
            </a: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>
              <a:lnSpc>
                <a:spcPct val="100000"/>
              </a:lnSpc>
            </a:pPr>
            <a:endParaRPr lang="en-US" sz="18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800" i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conversations, which just wouldn't happen in a normal comprehension lesson around things as simple as set piece of punctuation, or the use of the word more than once. We go so much deeper than an answer in a SAT style question</a:t>
            </a: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GB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GB" sz="2000" dirty="0"/>
          </a:p>
        </p:txBody>
      </p:sp>
      <p:pic>
        <p:nvPicPr>
          <p:cNvPr id="9" name="Content Placeholder 8" descr="People laughing">
            <a:extLst>
              <a:ext uri="{FF2B5EF4-FFF2-40B4-BE49-F238E27FC236}">
                <a16:creationId xmlns:a16="http://schemas.microsoft.com/office/drawing/2014/main" id="{ED298764-06C6-E821-B989-E51EE4C773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5" b="1"/>
          <a:stretch/>
        </p:blipFill>
        <p:spPr>
          <a:xfrm>
            <a:off x="6345936" y="2478024"/>
            <a:ext cx="4937760" cy="3694176"/>
          </a:xfr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59A8D8-C1C7-CF8B-15CA-ECE1CCC92D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D98618C-1405-4CEA-8799-F84B56B6CCD1}" type="datetime1">
              <a:rPr lang="en-US" smtClean="0"/>
              <a:pPr>
                <a:spcAft>
                  <a:spcPts val="600"/>
                </a:spcAft>
              </a:pPr>
              <a:t>10/10/2024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9A0C391A-999D-895C-91F5-3E25A4067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F5906-E7AB-CC00-A9DD-ED9DA9841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7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F2840-AD09-9077-97BA-0617399D3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en-GB" dirty="0"/>
              <a:t>The BIG How and Why: Enjoyment!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37F96-239F-65CD-B326-95E29D77C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GB" sz="2000" dirty="0"/>
              <a:t>‘It gives me freedom’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‘I love the texts’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“I think it’s really interesting to teach something in a primary setting that is using skills that I was using at a degree level or certainly A- level capacity.”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cs typeface="Times New Roman" panose="02020603050405020304" pitchFamily="18" charset="0"/>
              </a:rPr>
              <a:t>The children enjoy it – not like other resources that ‘drain the life blood out of you’ – it’s not a checklist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cs typeface="Times New Roman" panose="02020603050405020304" pitchFamily="18" charset="0"/>
              </a:rPr>
              <a:t>How and why is Opening Doors enjoyed at your setting?</a:t>
            </a:r>
            <a:endParaRPr lang="en-GB" sz="2000" dirty="0"/>
          </a:p>
        </p:txBody>
      </p:sp>
      <p:pic>
        <p:nvPicPr>
          <p:cNvPr id="8" name="Content Placeholder 8" descr="Teacher talking with pupils">
            <a:extLst>
              <a:ext uri="{FF2B5EF4-FFF2-40B4-BE49-F238E27FC236}">
                <a16:creationId xmlns:a16="http://schemas.microsoft.com/office/drawing/2014/main" id="{9C61366D-D28A-9E1D-770F-7379483F64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5" b="1"/>
          <a:stretch/>
        </p:blipFill>
        <p:spPr>
          <a:xfrm>
            <a:off x="6345936" y="2478024"/>
            <a:ext cx="4937760" cy="3694176"/>
          </a:xfrm>
          <a:prstGeom prst="rect">
            <a:avLst/>
          </a:prstGeo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59A8D8-C1C7-CF8B-15CA-ECE1CCC92D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D98618C-1405-4CEA-8799-F84B56B6CCD1}" type="datetime1">
              <a:rPr lang="en-US" smtClean="0"/>
              <a:pPr>
                <a:spcAft>
                  <a:spcPts val="600"/>
                </a:spcAft>
              </a:pPr>
              <a:t>10/10/2024</a:t>
            </a:fld>
            <a:endParaRPr lang="en-US"/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F792AA11-7D95-F218-D407-2396C9757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F5906-E7AB-CC00-A9DD-ED9DA9841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362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F2840-AD09-9077-97BA-0617399D3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en-GB" dirty="0"/>
              <a:t>The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37F96-239F-65CD-B326-95E29D77C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300">
                <a:effectLst/>
              </a:rPr>
              <a:t>“</a:t>
            </a:r>
            <a:r>
              <a:rPr lang="en-US" sz="1300" i="1">
                <a:effectLst/>
              </a:rPr>
              <a:t>I hear teachers say, ‘Oh, my children could never cope with that’. And really, it’s them who can’t cope with it</a:t>
            </a:r>
            <a:r>
              <a:rPr lang="en-US" sz="1300">
                <a:effectLst/>
              </a:rPr>
              <a:t>.”</a:t>
            </a:r>
          </a:p>
          <a:p>
            <a:pPr>
              <a:lnSpc>
                <a:spcPct val="100000"/>
              </a:lnSpc>
            </a:pPr>
            <a:endParaRPr lang="en-US" sz="1300"/>
          </a:p>
          <a:p>
            <a:pPr>
              <a:lnSpc>
                <a:spcPct val="100000"/>
              </a:lnSpc>
            </a:pPr>
            <a:r>
              <a:rPr lang="en-US" sz="1300"/>
              <a:t>“ Our less confident teachers say </a:t>
            </a:r>
            <a:r>
              <a:rPr lang="en-US" sz="1300">
                <a:effectLst/>
              </a:rPr>
              <a:t> </a:t>
            </a:r>
            <a:r>
              <a:rPr lang="en-US" sz="1300"/>
              <a:t>it’s </a:t>
            </a:r>
            <a:r>
              <a:rPr lang="en-US" sz="1300" i="1">
                <a:effectLst/>
              </a:rPr>
              <a:t>only for the greater depth children</a:t>
            </a:r>
            <a:r>
              <a:rPr lang="en-US" sz="1300">
                <a:effectLst/>
              </a:rPr>
              <a:t>. </a:t>
            </a:r>
          </a:p>
          <a:p>
            <a:pPr>
              <a:lnSpc>
                <a:spcPct val="100000"/>
              </a:lnSpc>
            </a:pPr>
            <a:endParaRPr lang="en-US" sz="1300"/>
          </a:p>
          <a:p>
            <a:pPr>
              <a:lnSpc>
                <a:spcPct val="100000"/>
              </a:lnSpc>
            </a:pPr>
            <a:r>
              <a:rPr lang="en-US" sz="1300"/>
              <a:t>We’d like more non-fiction units</a:t>
            </a:r>
          </a:p>
          <a:p>
            <a:pPr>
              <a:lnSpc>
                <a:spcPct val="100000"/>
              </a:lnSpc>
            </a:pPr>
            <a:endParaRPr lang="en-US" sz="1300">
              <a:effectLst/>
            </a:endParaRPr>
          </a:p>
          <a:p>
            <a:pPr>
              <a:lnSpc>
                <a:spcPct val="100000"/>
              </a:lnSpc>
            </a:pPr>
            <a:r>
              <a:rPr lang="en-US" sz="1300">
                <a:effectLst/>
              </a:rPr>
              <a:t>We’re de-</a:t>
            </a:r>
            <a:r>
              <a:rPr lang="en-US" sz="1300" err="1">
                <a:effectLst/>
              </a:rPr>
              <a:t>colonising</a:t>
            </a:r>
            <a:r>
              <a:rPr lang="en-US" sz="1300">
                <a:effectLst/>
              </a:rPr>
              <a:t> our curriculum</a:t>
            </a:r>
          </a:p>
          <a:p>
            <a:pPr>
              <a:lnSpc>
                <a:spcPct val="100000"/>
              </a:lnSpc>
            </a:pPr>
            <a:endParaRPr lang="en-US" sz="1300"/>
          </a:p>
          <a:p>
            <a:pPr>
              <a:lnSpc>
                <a:spcPct val="100000"/>
              </a:lnSpc>
            </a:pPr>
            <a:r>
              <a:rPr lang="en-US" sz="1300"/>
              <a:t>Workload </a:t>
            </a:r>
          </a:p>
          <a:p>
            <a:pPr>
              <a:lnSpc>
                <a:spcPct val="100000"/>
              </a:lnSpc>
            </a:pPr>
            <a:endParaRPr lang="en-US" sz="1300"/>
          </a:p>
          <a:p>
            <a:pPr marL="0" indent="0">
              <a:lnSpc>
                <a:spcPct val="100000"/>
              </a:lnSpc>
              <a:buNone/>
            </a:pPr>
            <a:endParaRPr lang="en-US" sz="1300"/>
          </a:p>
        </p:txBody>
      </p:sp>
      <p:pic>
        <p:nvPicPr>
          <p:cNvPr id="6" name="Picture 5" descr="A red puzzle bridge connecting two puzzle islands">
            <a:extLst>
              <a:ext uri="{FF2B5EF4-FFF2-40B4-BE49-F238E27FC236}">
                <a16:creationId xmlns:a16="http://schemas.microsoft.com/office/drawing/2014/main" id="{A22928CF-F769-C942-64C7-B18CFD682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44"/>
          <a:stretch/>
        </p:blipFill>
        <p:spPr>
          <a:xfrm>
            <a:off x="6345936" y="2478024"/>
            <a:ext cx="4937760" cy="3694176"/>
          </a:xfrm>
          <a:prstGeom prst="rect">
            <a:avLst/>
          </a:prstGeo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59A8D8-C1C7-CF8B-15CA-ECE1CCC92D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D98618C-1405-4CEA-8799-F84B56B6CCD1}" type="datetime1">
              <a:rPr lang="en-US" smtClean="0"/>
              <a:pPr>
                <a:spcAft>
                  <a:spcPts val="600"/>
                </a:spcAft>
              </a:pPr>
              <a:t>10/10/2024</a:t>
            </a:fld>
            <a:endParaRPr lang="en-US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541867C8-51D9-1287-5617-A656CD37B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F5906-E7AB-CC00-A9DD-ED9DA9841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82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F2840-AD09-9077-97BA-0617399D3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en-GB" dirty="0"/>
              <a:t>Moving forward 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37F96-239F-65CD-B326-95E29D77C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en-US" sz="1300" dirty="0"/>
          </a:p>
          <a:p>
            <a:pPr marL="0" indent="0">
              <a:lnSpc>
                <a:spcPct val="100000"/>
              </a:lnSpc>
              <a:buNone/>
            </a:pPr>
            <a:endParaRPr lang="en-US" sz="13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59A8D8-C1C7-CF8B-15CA-ECE1CCC92D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D98618C-1405-4CEA-8799-F84B56B6CCD1}" type="datetime1">
              <a:rPr lang="en-US" smtClean="0"/>
              <a:pPr>
                <a:spcAft>
                  <a:spcPts val="600"/>
                </a:spcAft>
              </a:pPr>
              <a:t>10/10/2024</a:t>
            </a:fld>
            <a:endParaRPr lang="en-US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541867C8-51D9-1287-5617-A656CD37B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F5906-E7AB-CC00-A9DD-ED9DA9841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96323490-D135-2159-E735-48438BD63E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517138"/>
              </p:ext>
            </p:extLst>
          </p:nvPr>
        </p:nvGraphicFramePr>
        <p:xfrm>
          <a:off x="4217561" y="476758"/>
          <a:ext cx="8258774" cy="5879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4572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4118D-3CD9-1D7F-E181-865605ABF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en-US" dirty="0"/>
              <a:t>The context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79B1C-F314-D5AE-5E55-09F4286CD2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b="0"/>
              <a:t>‘Little progress has been made on reducing teacher workload since the pandemic and the Government may face a challenge in meeting its workload reduction target.’ </a:t>
            </a:r>
            <a:endParaRPr lang="en-US"/>
          </a:p>
          <a:p>
            <a:pPr marL="0" indent="0">
              <a:lnSpc>
                <a:spcPct val="100000"/>
              </a:lnSpc>
              <a:buNone/>
            </a:pPr>
            <a:r>
              <a:rPr lang="en-GB" b="0"/>
              <a:t>(NFER, 2024, p. 5)</a:t>
            </a:r>
            <a:endParaRPr lang="en-US"/>
          </a:p>
        </p:txBody>
      </p:sp>
      <p:pic>
        <p:nvPicPr>
          <p:cNvPr id="4" name="Picture 3" descr="Close up of bullseye">
            <a:extLst>
              <a:ext uri="{FF2B5EF4-FFF2-40B4-BE49-F238E27FC236}">
                <a16:creationId xmlns:a16="http://schemas.microsoft.com/office/drawing/2014/main" id="{AA2D7737-F20E-9A5F-0DCB-91243D756A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49" r="9331" b="1"/>
          <a:stretch/>
        </p:blipFill>
        <p:spPr>
          <a:xfrm>
            <a:off x="6345936" y="2478024"/>
            <a:ext cx="4937760" cy="3694176"/>
          </a:xfrm>
          <a:prstGeom prst="rect">
            <a:avLst/>
          </a:prstGeom>
          <a:noFill/>
        </p:spPr>
      </p:pic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3391E3B4-80AF-928F-9E73-B7E9F550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609EA42B-CBAE-40F6-8CC2-9C6A9993CDF4}" type="datetime1">
              <a:rPr lang="en-US"/>
              <a:pPr>
                <a:spcAft>
                  <a:spcPts val="600"/>
                </a:spcAft>
              </a:pPr>
              <a:t>10/10/2024</a:t>
            </a:fld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FCAF5F4A-7E8A-CE43-3155-CAC2141F0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9AEDFBAF-E57D-6E07-B610-684E72BB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70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79510-1EAF-331A-B8D7-790B84D90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endParaRPr lang="en-GB" sz="25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F82764C-85D1-6245-144A-F792EFD62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500" dirty="0"/>
              <a:t>‘Covid-19-related disruption has negatively impacted the attainment of all pupils, particularly those from disadvantaged backgrounds’. (EEF, 2022)</a:t>
            </a:r>
            <a:endParaRPr lang="en-US"/>
          </a:p>
        </p:txBody>
      </p:sp>
      <p:pic>
        <p:nvPicPr>
          <p:cNvPr id="3" name="Picture 2" descr="Young student wearing mask">
            <a:extLst>
              <a:ext uri="{FF2B5EF4-FFF2-40B4-BE49-F238E27FC236}">
                <a16:creationId xmlns:a16="http://schemas.microsoft.com/office/drawing/2014/main" id="{CD06CBB9-454E-5EDA-7BA0-76CF8669FB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02" r="79" b="1"/>
          <a:stretch/>
        </p:blipFill>
        <p:spPr>
          <a:xfrm>
            <a:off x="6345936" y="2478024"/>
            <a:ext cx="4937760" cy="3694176"/>
          </a:xfrm>
          <a:prstGeom prst="rect">
            <a:avLst/>
          </a:prstGeom>
          <a:noFill/>
        </p:spPr>
      </p:pic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43D8272C-1837-3B21-0BDB-847E68D888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A8FF6A9-F36C-439A-8274-EE9ECBA7C602}" type="datetime1">
              <a:rPr lang="en-US"/>
              <a:pPr>
                <a:spcAft>
                  <a:spcPts val="600"/>
                </a:spcAft>
              </a:pPr>
              <a:t>10/10/2024</a:t>
            </a:fld>
            <a:endParaRPr lang="en-US"/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BCC8E014-6350-4A0B-5D2B-3CB4E8B46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32954428-BECE-EBFB-634A-E5AD8A07D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83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77702674-83C4-A62F-36FA-F32FB357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031AC-7D70-7EF0-45AD-2F4120C3C9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None/>
            </a:pPr>
            <a:r>
              <a:rPr lang="en-GB" sz="2400" dirty="0"/>
              <a:t>‘Teachers now say that pupil behaviour is driving higher workload and behaviour management and pastoral care are key priority areas for workload reduction.’ </a:t>
            </a:r>
            <a:br>
              <a:rPr lang="en-GB" sz="2400" dirty="0"/>
            </a:br>
            <a:r>
              <a:rPr lang="en-GB" sz="2400" dirty="0"/>
              <a:t>(NFER, 2024, p. 5)</a:t>
            </a:r>
            <a:endParaRPr lang="en-US" sz="2400" dirty="0"/>
          </a:p>
        </p:txBody>
      </p:sp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CFB8B4E6-CA7B-5897-86B8-438507431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A4801317-9276-410F-A76E-D07BCBBF6A4C}" type="datetime1">
              <a:rPr lang="en-US"/>
              <a:pPr>
                <a:spcAft>
                  <a:spcPts val="600"/>
                </a:spcAft>
              </a:pPr>
              <a:t>10/10/2024</a:t>
            </a:fld>
            <a:endParaRPr lang="en-US"/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DF10A42D-7133-CDEC-EBBB-91596294F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5B402D36-DFD6-27A5-9D24-CCFC449C0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13" name="Content Placeholder 12" descr="Financial profit graph">
            <a:extLst>
              <a:ext uri="{FF2B5EF4-FFF2-40B4-BE49-F238E27FC236}">
                <a16:creationId xmlns:a16="http://schemas.microsoft.com/office/drawing/2014/main" id="{C51D46D5-5E6F-7F0F-21F7-0C29BB1D00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04693" y="2478088"/>
            <a:ext cx="4619802" cy="3694112"/>
          </a:xfrm>
        </p:spPr>
      </p:pic>
    </p:spTree>
    <p:extLst>
      <p:ext uri="{BB962C8B-B14F-4D97-AF65-F5344CB8AC3E}">
        <p14:creationId xmlns:p14="http://schemas.microsoft.com/office/powerpoint/2010/main" val="2851292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77702674-83C4-A62F-36FA-F32FB357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031AC-7D70-7EF0-45AD-2F4120C3C9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None/>
            </a:pPr>
            <a:r>
              <a:rPr lang="en-GB" sz="2400" dirty="0"/>
              <a:t>‘’Just 2 in 5 (43.4%) children and young people aged 8 to 18 said they enjoyed reading in their free </a:t>
            </a:r>
            <a:r>
              <a:rPr lang="en-GB" sz="2400" b="0" dirty="0"/>
              <a:t>time</a:t>
            </a:r>
            <a:r>
              <a:rPr lang="en-GB" sz="2400" dirty="0"/>
              <a:t> in 2023</a:t>
            </a:r>
            <a:r>
              <a:rPr lang="en-GB" sz="2400" b="0" dirty="0"/>
              <a:t>. </a:t>
            </a:r>
            <a:r>
              <a:rPr lang="en-GB" sz="2400" dirty="0"/>
              <a:t>This </a:t>
            </a:r>
            <a:r>
              <a:rPr lang="en-GB" sz="2400" b="0" dirty="0"/>
              <a:t>is </a:t>
            </a:r>
            <a:r>
              <a:rPr lang="en-GB" sz="2400" dirty="0"/>
              <a:t>the lowest level since we first asked the question in 2005. (National Literacy Trust, 2023)</a:t>
            </a:r>
            <a:endParaRPr lang="en-US" sz="3200" dirty="0"/>
          </a:p>
        </p:txBody>
      </p:sp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CFB8B4E6-CA7B-5897-86B8-438507431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A4801317-9276-410F-A76E-D07BCBBF6A4C}" type="datetime1">
              <a:rPr lang="en-US"/>
              <a:pPr>
                <a:spcAft>
                  <a:spcPts val="600"/>
                </a:spcAft>
              </a:pPr>
              <a:t>10/10/2024</a:t>
            </a:fld>
            <a:endParaRPr lang="en-US"/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DF10A42D-7133-CDEC-EBBB-91596294F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5B402D36-DFD6-27A5-9D24-CCFC449C0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7" name="Content Placeholder 6" descr="Children reading a book">
            <a:extLst>
              <a:ext uri="{FF2B5EF4-FFF2-40B4-BE49-F238E27FC236}">
                <a16:creationId xmlns:a16="http://schemas.microsoft.com/office/drawing/2014/main" id="{12125575-13B2-6A7A-BC92-C1187EB31D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45238" y="2678907"/>
            <a:ext cx="4938712" cy="3292474"/>
          </a:xfrm>
        </p:spPr>
      </p:pic>
    </p:spTree>
    <p:extLst>
      <p:ext uri="{BB962C8B-B14F-4D97-AF65-F5344CB8AC3E}">
        <p14:creationId xmlns:p14="http://schemas.microsoft.com/office/powerpoint/2010/main" val="3231398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77702674-83C4-A62F-36FA-F32FB357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031AC-7D70-7EF0-45AD-2F4120C3C9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None/>
            </a:pPr>
            <a:r>
              <a:rPr lang="en-US" sz="2400" b="0" dirty="0"/>
              <a:t>“I think teachers want quick wins. You know, our jobs are really difficult. There's so much going on all the time. What we need is someone to give us on a plate </a:t>
            </a:r>
            <a:r>
              <a:rPr lang="en-US" sz="2400" dirty="0"/>
              <a:t>- </a:t>
            </a:r>
            <a:r>
              <a:rPr lang="en-US" sz="2400" b="0" dirty="0"/>
              <a:t>do this activity with this text and tell me how it went.”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,Sans-Serif"/>
              <a:buChar char="•"/>
            </a:pPr>
            <a:endParaRPr lang="en-US" sz="2400" b="0" dirty="0"/>
          </a:p>
          <a:p>
            <a:pPr marL="0" inden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None/>
            </a:pPr>
            <a:r>
              <a:rPr lang="en-US" sz="2400" b="0" dirty="0"/>
              <a:t>Primary English Lead</a:t>
            </a:r>
            <a:endParaRPr lang="en-US" sz="2400" dirty="0"/>
          </a:p>
        </p:txBody>
      </p:sp>
      <p:pic>
        <p:nvPicPr>
          <p:cNvPr id="4" name="Content Placeholder 3" descr="Calendar">
            <a:extLst>
              <a:ext uri="{FF2B5EF4-FFF2-40B4-BE49-F238E27FC236}">
                <a16:creationId xmlns:a16="http://schemas.microsoft.com/office/drawing/2014/main" id="{9C992A3F-3429-7BF8-313E-610D1F96B5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45238" y="2679309"/>
            <a:ext cx="4938712" cy="3291670"/>
          </a:xfrm>
        </p:spPr>
      </p:pic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CFB8B4E6-CA7B-5897-86B8-438507431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A4801317-9276-410F-A76E-D07BCBBF6A4C}" type="datetime1">
              <a:rPr lang="en-US"/>
              <a:pPr>
                <a:spcAft>
                  <a:spcPts val="600"/>
                </a:spcAft>
              </a:pPr>
              <a:t>10/10/2024</a:t>
            </a:fld>
            <a:endParaRPr lang="en-US"/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DF10A42D-7133-CDEC-EBBB-91596294F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5B402D36-DFD6-27A5-9D24-CCFC449C0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39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6C0C0-E897-F5FD-EB0C-1823F98A0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anchor="t">
            <a:normAutofit/>
          </a:bodyPr>
          <a:lstStyle/>
          <a:p>
            <a:r>
              <a:rPr lang="en-GB" dirty="0"/>
              <a:t>Purpose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6C34655-85DB-52F0-06DD-E4F9518CDC5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/>
        </p:blipFill>
        <p:spPr>
          <a:xfrm>
            <a:off x="4965192" y="1557407"/>
            <a:ext cx="6729984" cy="3852914"/>
          </a:xfr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1EB9CB-7913-3EB1-A2A4-0C284D8E81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B357C6B-2A1D-4431-A3F2-8434E3F55C18}" type="datetime1">
              <a:rPr lang="en-US" smtClean="0"/>
              <a:pPr>
                <a:spcAft>
                  <a:spcPts val="600"/>
                </a:spcAft>
              </a:pPr>
              <a:t>10/10/2024</a:t>
            </a:fld>
            <a:endParaRPr lang="en-US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57394665-F06B-E339-6E0E-88D3B0941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FE280-7BBC-11E8-6D6C-8F9A4A7B5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7A4E62-FAC0-D358-D609-845E2F417D3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C6C9A0-7C62-68A6-25BA-EF225CBAB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78" y="2922519"/>
            <a:ext cx="3627336" cy="235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34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6AED9-F254-754E-DEE4-903559C42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Enquiry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FDFAB9-6A28-05FF-CBD7-7CB0D76D0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Why and how do schools use Opening Doors?</a:t>
            </a:r>
          </a:p>
          <a:p>
            <a:endParaRPr lang="en-GB" dirty="0"/>
          </a:p>
          <a:p>
            <a:r>
              <a:rPr lang="en-GB" dirty="0"/>
              <a:t>What are some of the challenges and successes to using Opening Doors?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261F75-2731-E238-E361-B92879830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6649-A30C-4198-AC32-A9C3F002E469}" type="datetime1">
              <a:rPr lang="en-US" smtClean="0"/>
              <a:t>10/10/2024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D0752-6CA8-C078-7807-13C7922E7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0F1E8-32E9-8821-1B64-A4F73FF03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3CE3EA-368D-CB80-7AEA-BFE6ED95C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14160"/>
            <a:ext cx="12192000" cy="21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87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1AAD1-9D7A-C51E-BDC7-290015BAA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en-US" dirty="0"/>
              <a:t>What we did...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C2562-AFA1-0B19-22ED-F05F294ED1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GB" sz="1800" b="0"/>
              <a:t>Gained ethics approval from UWE, Bristol (ACE23.03.028).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GB" sz="1800"/>
              <a:t>Online</a:t>
            </a:r>
            <a:r>
              <a:rPr lang="en-GB" sz="1800" b="0"/>
              <a:t> questionnaire to 40 state schools who currently use Opening Doors (18 responses). </a:t>
            </a:r>
            <a:endParaRPr lang="en-GB" sz="1800"/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GB" sz="1800" b="0"/>
              <a:t>14 semi-structured interviews (c.45 mins) took place with the English subject lead, class teachers and Head teachers from participating schools. </a:t>
            </a:r>
            <a:endParaRPr lang="en-US" sz="1800"/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GB" sz="1800" b="0"/>
              <a:t>Two semi structured interviews (c.45 mins) with the Opening Doors team.</a:t>
            </a:r>
            <a:endParaRPr lang="en-US" sz="1800"/>
          </a:p>
          <a:p>
            <a:pPr marL="0" inden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None/>
            </a:pPr>
            <a:endParaRPr lang="en-GB" sz="1800"/>
          </a:p>
        </p:txBody>
      </p:sp>
      <p:pic>
        <p:nvPicPr>
          <p:cNvPr id="34" name="Content Placeholder 33" descr="Close-up of person writing in notebook while typing on a laptop">
            <a:extLst>
              <a:ext uri="{FF2B5EF4-FFF2-40B4-BE49-F238E27FC236}">
                <a16:creationId xmlns:a16="http://schemas.microsoft.com/office/drawing/2014/main" id="{9C71221A-4788-BB55-6A7C-678E4E33E0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45238" y="2678907"/>
            <a:ext cx="4938712" cy="3292474"/>
          </a:xfrm>
        </p:spPr>
      </p:pic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4F21C254-C784-AD74-9595-F722C1174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50FDDCB-1591-43D0-B465-E480A7072A07}" type="datetime1">
              <a:rPr lang="en-US"/>
              <a:pPr>
                <a:spcAft>
                  <a:spcPts val="600"/>
                </a:spcAft>
              </a:pPr>
              <a:t>10/10/2024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EAA0D7D2-5661-66A7-2A30-601C85A0B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6636ADB5-0DA2-5749-0E18-3E3589A46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53285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ccentBoxVTI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AccentBox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F4FE582F-5DDE-4E50-A331-B77FB79D7361}" vid="{42624B42-66F4-4B9A-A3DB-EB561F1627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0387F86F6EAC41A2FD6689D94AE9F1" ma:contentTypeVersion="4" ma:contentTypeDescription="Create a new document." ma:contentTypeScope="" ma:versionID="8e702024b5f6aac978a8f45124271d66">
  <xsd:schema xmlns:xsd="http://www.w3.org/2001/XMLSchema" xmlns:xs="http://www.w3.org/2001/XMLSchema" xmlns:p="http://schemas.microsoft.com/office/2006/metadata/properties" xmlns:ns2="ca6dad19-8722-4d67-868f-8240426b7483" targetNamespace="http://schemas.microsoft.com/office/2006/metadata/properties" ma:root="true" ma:fieldsID="c3cda55faf0b5fafcbbb846ed3bc9522" ns2:_="">
    <xsd:import namespace="ca6dad19-8722-4d67-868f-8240426b74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6dad19-8722-4d67-868f-8240426b74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F49609-304D-472B-A202-E38991ED5A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543F5B-8BDB-4882-8108-5F1596D628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6dad19-8722-4d67-868f-8240426b74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3273</TotalTime>
  <Words>767</Words>
  <Application>Microsoft Office PowerPoint</Application>
  <PresentationFormat>Widescreen</PresentationFormat>
  <Paragraphs>120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Arial</vt:lpstr>
      <vt:lpstr>Arial,Sans-Serif</vt:lpstr>
      <vt:lpstr>Avenir Next LT Pro</vt:lpstr>
      <vt:lpstr>Times New Roman</vt:lpstr>
      <vt:lpstr>AccentBoxVTI</vt:lpstr>
      <vt:lpstr>An evaluation of Opening Doors - the story so far </vt:lpstr>
      <vt:lpstr>The context</vt:lpstr>
      <vt:lpstr>PowerPoint Presentation</vt:lpstr>
      <vt:lpstr>PowerPoint Presentation</vt:lpstr>
      <vt:lpstr>PowerPoint Presentation</vt:lpstr>
      <vt:lpstr>PowerPoint Presentation</vt:lpstr>
      <vt:lpstr>Purpose</vt:lpstr>
      <vt:lpstr>Our Enquiry </vt:lpstr>
      <vt:lpstr>What we did...</vt:lpstr>
      <vt:lpstr>Data Analysis</vt:lpstr>
      <vt:lpstr>The Why and the How: Setting up</vt:lpstr>
      <vt:lpstr>Extending into Key Stage 1</vt:lpstr>
      <vt:lpstr>Choice of Units</vt:lpstr>
      <vt:lpstr>Training</vt:lpstr>
      <vt:lpstr>Supports deeper thinking</vt:lpstr>
      <vt:lpstr>The BIG How and Why: Enjoyment!</vt:lpstr>
      <vt:lpstr>The Challenges</vt:lpstr>
      <vt:lpstr>Moving forward …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Verity Jones</dc:creator>
  <cp:lastModifiedBy>Robert Cox</cp:lastModifiedBy>
  <cp:revision>153</cp:revision>
  <dcterms:created xsi:type="dcterms:W3CDTF">2024-09-30T13:15:35Z</dcterms:created>
  <dcterms:modified xsi:type="dcterms:W3CDTF">2024-10-10T12:56:26Z</dcterms:modified>
</cp:coreProperties>
</file>